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417" r:id="rId3"/>
    <p:sldId id="418" r:id="rId4"/>
    <p:sldId id="419" r:id="rId5"/>
    <p:sldId id="420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1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FF6B"/>
    <a:srgbClr val="2F3A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2" autoAdjust="0"/>
    <p:restoredTop sz="93728" autoAdjust="0"/>
  </p:normalViewPr>
  <p:slideViewPr>
    <p:cSldViewPr snapToGrid="0" snapToObjects="1">
      <p:cViewPr>
        <p:scale>
          <a:sx n="75" d="100"/>
          <a:sy n="75" d="100"/>
        </p:scale>
        <p:origin x="-2586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FBDC7-8713-4746-9185-2FEEC99DBEB4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31FAA-28A5-214E-BAFC-FA5FEDCCB8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31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31FAA-28A5-214E-BAFC-FA5FEDCCB88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18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31FAA-28A5-214E-BAFC-FA5FEDCCB88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1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3D63-666E-9C42-BAD7-894052BB6A3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AB9A-CA68-D84E-AFF9-79C0DCA4B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4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3D63-666E-9C42-BAD7-894052BB6A3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AB9A-CA68-D84E-AFF9-79C0DCA4B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8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3D63-666E-9C42-BAD7-894052BB6A3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AB9A-CA68-D84E-AFF9-79C0DCA4B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2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3D63-666E-9C42-BAD7-894052BB6A3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AB9A-CA68-D84E-AFF9-79C0DCA4B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3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3D63-666E-9C42-BAD7-894052BB6A3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AB9A-CA68-D84E-AFF9-79C0DCA4B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2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3D63-666E-9C42-BAD7-894052BB6A3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AB9A-CA68-D84E-AFF9-79C0DCA4B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1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3D63-666E-9C42-BAD7-894052BB6A3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AB9A-CA68-D84E-AFF9-79C0DCA4B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0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3D63-666E-9C42-BAD7-894052BB6A3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AB9A-CA68-D84E-AFF9-79C0DCA4B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3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3D63-666E-9C42-BAD7-894052BB6A3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AB9A-CA68-D84E-AFF9-79C0DCA4B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2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3D63-666E-9C42-BAD7-894052BB6A3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AB9A-CA68-D84E-AFF9-79C0DCA4B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0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3D63-666E-9C42-BAD7-894052BB6A3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AB9A-CA68-D84E-AFF9-79C0DCA4B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9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93D63-666E-9C42-BAD7-894052BB6A3D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9AB9A-CA68-D84E-AFF9-79C0DCA4B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0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" y="2404326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dirty="0"/>
              <a:t>Доклад </a:t>
            </a:r>
            <a:r>
              <a:rPr lang="bg-BG" sz="3200" b="1" dirty="0" smtClean="0"/>
              <a:t>за конкурс за главен асистент </a:t>
            </a:r>
            <a:r>
              <a:rPr lang="ru-RU" sz="3200" b="1" dirty="0" smtClean="0"/>
              <a:t>на </a:t>
            </a:r>
            <a:r>
              <a:rPr lang="ru-RU" sz="3200" b="1" dirty="0"/>
              <a:t>тема</a:t>
            </a:r>
            <a:r>
              <a:rPr lang="ru-RU" sz="3200" b="1" dirty="0" smtClean="0"/>
              <a:t>: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bg-BG" sz="3200" dirty="0" err="1" smtClean="0"/>
              <a:t>α–Галактозидаза</a:t>
            </a:r>
            <a:r>
              <a:rPr lang="bg-BG" sz="3200" dirty="0" smtClean="0"/>
              <a:t> </a:t>
            </a:r>
            <a:r>
              <a:rPr lang="bg-BG" sz="3200" dirty="0"/>
              <a:t>и </a:t>
            </a:r>
            <a:r>
              <a:rPr lang="bg-BG" sz="3200" dirty="0" err="1" smtClean="0"/>
              <a:t>Инвертаза</a:t>
            </a:r>
            <a:r>
              <a:rPr lang="bg-BG" sz="3200" dirty="0" smtClean="0"/>
              <a:t>. Източници за продуциране, изолиране и пречистване. Механизъм, специфичност и приложение на ензимите.</a:t>
            </a:r>
            <a:r>
              <a:rPr lang="en-US" sz="3200" spc="300" dirty="0" smtClean="0">
                <a:latin typeface="Arial"/>
                <a:cs typeface="Arial"/>
              </a:rPr>
              <a:t/>
            </a:r>
            <a:br>
              <a:rPr lang="en-US" sz="3200" spc="300" dirty="0" smtClean="0">
                <a:latin typeface="Arial"/>
                <a:cs typeface="Arial"/>
              </a:rPr>
            </a:br>
            <a:r>
              <a:rPr lang="bg-BG" sz="4800" spc="300" dirty="0" smtClean="0">
                <a:latin typeface="Arial"/>
                <a:cs typeface="Arial"/>
              </a:rPr>
              <a:t/>
            </a:r>
            <a:br>
              <a:rPr lang="bg-BG" sz="4800" spc="300" dirty="0" smtClean="0">
                <a:latin typeface="Arial"/>
                <a:cs typeface="Arial"/>
              </a:rPr>
            </a:br>
            <a:r>
              <a:rPr lang="bg-BG" sz="2400" spc="300" dirty="0" smtClean="0">
                <a:latin typeface="Arial"/>
                <a:cs typeface="Arial"/>
              </a:rPr>
              <a:t>ас д-р. </a:t>
            </a:r>
            <a:r>
              <a:rPr lang="bg-BG" sz="3600" spc="300" dirty="0" smtClean="0">
                <a:latin typeface="Arial"/>
                <a:cs typeface="Arial"/>
              </a:rPr>
              <a:t>Данчо Йорданов</a:t>
            </a:r>
            <a:endParaRPr lang="en-US" sz="3600" spc="3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23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i="1" dirty="0" smtClean="0"/>
              <a:t>Успоредно действие  на </a:t>
            </a:r>
            <a:r>
              <a:rPr lang="bg-BG" sz="2400" b="1" i="1" dirty="0" err="1" smtClean="0"/>
              <a:t>α-Галактозидазата</a:t>
            </a:r>
            <a:r>
              <a:rPr lang="bg-BG" sz="2400" b="1" i="1" dirty="0" smtClean="0"/>
              <a:t>  и  </a:t>
            </a:r>
            <a:r>
              <a:rPr lang="bg-BG" sz="2400" b="1" i="1" dirty="0" err="1" smtClean="0"/>
              <a:t>Инвертазата</a:t>
            </a:r>
            <a:endParaRPr lang="bg-BG" sz="2400" b="1" i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680" y="2478909"/>
            <a:ext cx="4511040" cy="3616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76960" y="1437102"/>
            <a:ext cx="6888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/>
              <a:t>Схематично представяне на структура на </a:t>
            </a:r>
            <a:r>
              <a:rPr lang="bg-BG" dirty="0" err="1"/>
              <a:t>олигозахарид</a:t>
            </a:r>
            <a:r>
              <a:rPr lang="bg-BG" dirty="0"/>
              <a:t> - </a:t>
            </a:r>
            <a:r>
              <a:rPr lang="bg-BG" dirty="0" err="1"/>
              <a:t>стахиоза</a:t>
            </a:r>
            <a:r>
              <a:rPr lang="bg-BG" dirty="0"/>
              <a:t> и механизъм на действие на ензимите: </a:t>
            </a:r>
            <a:r>
              <a:rPr lang="bg-BG" dirty="0" err="1" smtClean="0"/>
              <a:t>α–Галактозидаза</a:t>
            </a:r>
            <a:r>
              <a:rPr lang="bg-BG" dirty="0" smtClean="0"/>
              <a:t> </a:t>
            </a:r>
            <a:r>
              <a:rPr lang="bg-BG" dirty="0"/>
              <a:t>и </a:t>
            </a:r>
            <a:r>
              <a:rPr lang="bg-BG" dirty="0" err="1"/>
              <a:t>Инвертаза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1563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2400" b="1" i="1" dirty="0" smtClean="0"/>
              <a:t>Изследване на ензимната хидролиза на </a:t>
            </a:r>
            <a:r>
              <a:rPr lang="bg-BG" sz="2400" b="1" i="1" dirty="0" err="1" smtClean="0"/>
              <a:t>ологозахарид</a:t>
            </a:r>
            <a:r>
              <a:rPr lang="bg-BG" sz="2400" b="1" i="1" dirty="0" smtClean="0"/>
              <a:t> -</a:t>
            </a:r>
            <a:r>
              <a:rPr lang="bg-BG" sz="2400" b="1" i="1" dirty="0" err="1" smtClean="0"/>
              <a:t>рафиноза</a:t>
            </a:r>
            <a:r>
              <a:rPr lang="bg-BG" sz="2400" b="1" i="1" dirty="0" smtClean="0"/>
              <a:t> </a:t>
            </a:r>
            <a:br>
              <a:rPr lang="bg-BG" sz="2400" b="1" i="1" dirty="0" smtClean="0"/>
            </a:br>
            <a:endParaRPr lang="bg-BG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 sz="1200" dirty="0" smtClean="0"/>
          </a:p>
          <a:p>
            <a:pPr marL="0" indent="0">
              <a:buNone/>
            </a:pPr>
            <a:endParaRPr lang="bg-BG" sz="1200" dirty="0" smtClean="0"/>
          </a:p>
          <a:p>
            <a:pPr marL="0" indent="0">
              <a:buNone/>
            </a:pPr>
            <a:endParaRPr lang="bg-BG" sz="1200" dirty="0" smtClean="0"/>
          </a:p>
          <a:p>
            <a:pPr marL="0" indent="0">
              <a:buNone/>
            </a:pPr>
            <a:endParaRPr lang="bg-BG" sz="1200" dirty="0" smtClean="0"/>
          </a:p>
          <a:p>
            <a:pPr marL="0" indent="0">
              <a:buNone/>
            </a:pPr>
            <a:endParaRPr lang="bg-BG" sz="1200" dirty="0" smtClean="0"/>
          </a:p>
          <a:p>
            <a:pPr marL="0" indent="0">
              <a:buNone/>
            </a:pPr>
            <a:endParaRPr lang="bg-BG" sz="1200" dirty="0" smtClean="0"/>
          </a:p>
          <a:p>
            <a:pPr marL="0" indent="0">
              <a:buNone/>
            </a:pPr>
            <a:endParaRPr lang="bg-BG" sz="1200" dirty="0" smtClean="0"/>
          </a:p>
          <a:p>
            <a:pPr marL="0" indent="0">
              <a:buNone/>
            </a:pPr>
            <a:endParaRPr lang="bg-BG" sz="1200" dirty="0" smtClean="0"/>
          </a:p>
          <a:p>
            <a:pPr marL="0" indent="0">
              <a:buNone/>
            </a:pPr>
            <a:endParaRPr lang="bg-BG" sz="1200" dirty="0" smtClean="0"/>
          </a:p>
          <a:p>
            <a:pPr marL="0" indent="0">
              <a:buNone/>
            </a:pPr>
            <a:endParaRPr lang="bg-BG" sz="1200" dirty="0" smtClean="0"/>
          </a:p>
          <a:p>
            <a:pPr marL="0" indent="0">
              <a:buNone/>
            </a:pPr>
            <a:endParaRPr lang="bg-BG" sz="1200" dirty="0" smtClean="0"/>
          </a:p>
          <a:p>
            <a:pPr marL="0" indent="0">
              <a:buNone/>
            </a:pPr>
            <a:endParaRPr lang="bg-BG" sz="1200" dirty="0" smtClean="0"/>
          </a:p>
          <a:p>
            <a:pPr marL="0" indent="0">
              <a:buNone/>
            </a:pPr>
            <a:endParaRPr lang="bg-BG" sz="1200" dirty="0" smtClean="0"/>
          </a:p>
          <a:p>
            <a:pPr marL="0" indent="0">
              <a:buNone/>
            </a:pPr>
            <a:endParaRPr lang="bg-BG" sz="1200" dirty="0" smtClean="0"/>
          </a:p>
          <a:p>
            <a:pPr marL="0" indent="0">
              <a:buNone/>
            </a:pPr>
            <a:endParaRPr lang="bg-BG" sz="1200" dirty="0" smtClean="0"/>
          </a:p>
          <a:p>
            <a:pPr marL="0" indent="0">
              <a:buNone/>
            </a:pPr>
            <a:endParaRPr lang="bg-BG" sz="1200" dirty="0" smtClean="0"/>
          </a:p>
          <a:p>
            <a:pPr marL="0" indent="0">
              <a:buNone/>
            </a:pPr>
            <a:endParaRPr lang="bg-BG" sz="1200" dirty="0" smtClean="0"/>
          </a:p>
          <a:p>
            <a:pPr marL="0" indent="0">
              <a:buNone/>
            </a:pPr>
            <a:endParaRPr lang="bg-BG" sz="1200" dirty="0" smtClean="0"/>
          </a:p>
          <a:p>
            <a:pPr marL="0" indent="0">
              <a:buNone/>
            </a:pPr>
            <a:r>
              <a:rPr lang="bg-BG" sz="1200" dirty="0" smtClean="0"/>
              <a:t>Фигура  1.  HPLC  </a:t>
            </a:r>
            <a:r>
              <a:rPr lang="bg-BG" sz="1200" dirty="0" err="1" smtClean="0"/>
              <a:t>хроматограми</a:t>
            </a:r>
            <a:r>
              <a:rPr lang="bg-BG" sz="1200" dirty="0" smtClean="0"/>
              <a:t> на хидролиза на </a:t>
            </a:r>
            <a:r>
              <a:rPr lang="bg-BG" sz="1200" dirty="0" err="1" smtClean="0"/>
              <a:t>рафиноза</a:t>
            </a:r>
            <a:r>
              <a:rPr lang="bg-BG" sz="1200" dirty="0" smtClean="0"/>
              <a:t> катализирана от ензимен препарат от </a:t>
            </a:r>
            <a:r>
              <a:rPr lang="bg-BG" sz="1200" dirty="0" err="1" smtClean="0"/>
              <a:t>Humicola</a:t>
            </a:r>
            <a:r>
              <a:rPr lang="bg-BG" sz="1200" dirty="0" smtClean="0"/>
              <a:t> </a:t>
            </a:r>
            <a:r>
              <a:rPr lang="bg-BG" sz="1200" dirty="0" err="1" smtClean="0"/>
              <a:t>lutea</a:t>
            </a:r>
            <a:r>
              <a:rPr lang="bg-BG" sz="1200" dirty="0" smtClean="0"/>
              <a:t>.  120-5 със α- </a:t>
            </a:r>
            <a:r>
              <a:rPr lang="bg-BG" sz="1200" dirty="0" err="1" smtClean="0"/>
              <a:t>галактозидазна</a:t>
            </a:r>
            <a:r>
              <a:rPr lang="bg-BG" sz="1200" dirty="0" smtClean="0"/>
              <a:t> активност - 2U</a:t>
            </a:r>
          </a:p>
          <a:p>
            <a:endParaRPr lang="bg-BG" dirty="0"/>
          </a:p>
        </p:txBody>
      </p:sp>
      <p:pic>
        <p:nvPicPr>
          <p:cNvPr id="4" name="Picture 3" descr="2HL-0-надписана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45770" y="2438082"/>
            <a:ext cx="3453130" cy="2692400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Picture 4" descr="2HL-2 - надписана с проверката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181477" y="2438082"/>
            <a:ext cx="3756023" cy="2667000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Picture 2" descr="C:\Users\bj\Desktop\raffinose_gall_hpl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6201" y="923766"/>
            <a:ext cx="2400300" cy="18275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2970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2400" b="1" i="1" dirty="0" smtClean="0"/>
              <a:t>Изследване на ензимната хидролиза на </a:t>
            </a:r>
            <a:r>
              <a:rPr lang="bg-BG" sz="2400" b="1" i="1" dirty="0" err="1" smtClean="0"/>
              <a:t>ологозахарид</a:t>
            </a:r>
            <a:r>
              <a:rPr lang="bg-BG" sz="2400" b="1" i="1" dirty="0" smtClean="0"/>
              <a:t> -</a:t>
            </a:r>
            <a:r>
              <a:rPr lang="bg-BG" sz="2400" b="1" i="1" dirty="0" err="1" smtClean="0"/>
              <a:t>рафиноза</a:t>
            </a:r>
            <a:r>
              <a:rPr lang="bg-BG" sz="2400" b="1" i="1" dirty="0" smtClean="0"/>
              <a:t> 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84" y="2211022"/>
            <a:ext cx="8199831" cy="3304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9280" y="5682347"/>
            <a:ext cx="8082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200" dirty="0" smtClean="0"/>
              <a:t>Фигура 2. HPLC </a:t>
            </a:r>
            <a:r>
              <a:rPr lang="bg-BG" sz="1200" dirty="0" err="1" smtClean="0"/>
              <a:t>хроматограми</a:t>
            </a:r>
            <a:r>
              <a:rPr lang="bg-BG" sz="1200" dirty="0" smtClean="0"/>
              <a:t> на хидролиза на </a:t>
            </a:r>
            <a:r>
              <a:rPr lang="bg-BG" sz="1200" dirty="0" err="1" smtClean="0"/>
              <a:t>рафиноза</a:t>
            </a:r>
            <a:r>
              <a:rPr lang="bg-BG" sz="1200" dirty="0" smtClean="0"/>
              <a:t> катализирана от ензимен препарат от </a:t>
            </a:r>
            <a:r>
              <a:rPr lang="bg-BG" sz="1200" dirty="0" err="1" smtClean="0"/>
              <a:t>Penicillium</a:t>
            </a:r>
            <a:r>
              <a:rPr lang="bg-BG" sz="1200" dirty="0" smtClean="0"/>
              <a:t> </a:t>
            </a:r>
            <a:r>
              <a:rPr lang="bg-BG" sz="1200" dirty="0" err="1" smtClean="0"/>
              <a:t>chrysogenum</a:t>
            </a:r>
            <a:r>
              <a:rPr lang="bg-BG" sz="1200" dirty="0" smtClean="0"/>
              <a:t> </a:t>
            </a:r>
            <a:r>
              <a:rPr lang="bg-BG" sz="1200" dirty="0" err="1" smtClean="0"/>
              <a:t>sp</a:t>
            </a:r>
            <a:r>
              <a:rPr lang="bg-BG" sz="1200" dirty="0" smtClean="0"/>
              <a:t>.23  с  α- </a:t>
            </a:r>
            <a:r>
              <a:rPr lang="bg-BG" sz="1200" dirty="0" err="1" smtClean="0"/>
              <a:t>галактозидазна</a:t>
            </a:r>
            <a:r>
              <a:rPr lang="bg-BG" sz="1200" dirty="0" smtClean="0"/>
              <a:t> активност - 2U. 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441578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01800" y="1428343"/>
            <a:ext cx="55162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3600" spc="300" dirty="0" smtClean="0">
                <a:latin typeface="Arial"/>
                <a:cs typeface="Arial"/>
              </a:rPr>
              <a:t>Б </a:t>
            </a:r>
            <a:r>
              <a:rPr lang="bg-BG" sz="3600" spc="300" dirty="0" smtClean="0">
                <a:latin typeface="Arial"/>
                <a:cs typeface="Arial"/>
              </a:rPr>
              <a:t>Л А Г О Д А Р </a:t>
            </a:r>
            <a:r>
              <a:rPr lang="bg-BG" sz="3600" spc="300" dirty="0" smtClean="0">
                <a:latin typeface="Arial"/>
                <a:cs typeface="Arial"/>
              </a:rPr>
              <a:t>Я</a:t>
            </a:r>
          </a:p>
          <a:p>
            <a:pPr algn="ctr"/>
            <a:r>
              <a:rPr lang="bg-BG" sz="3600" spc="300" dirty="0" smtClean="0">
                <a:latin typeface="Arial"/>
                <a:cs typeface="Arial"/>
              </a:rPr>
              <a:t>З </a:t>
            </a:r>
            <a:r>
              <a:rPr lang="bg-BG" sz="3600" spc="300" dirty="0" smtClean="0">
                <a:latin typeface="Arial"/>
                <a:cs typeface="Arial"/>
              </a:rPr>
              <a:t>А </a:t>
            </a:r>
          </a:p>
          <a:p>
            <a:pPr algn="ctr"/>
            <a:r>
              <a:rPr lang="bg-BG" sz="3600" spc="300" dirty="0" smtClean="0">
                <a:latin typeface="Arial"/>
                <a:cs typeface="Arial"/>
              </a:rPr>
              <a:t>В </a:t>
            </a:r>
            <a:r>
              <a:rPr lang="bg-BG" sz="3600" spc="300" dirty="0" smtClean="0">
                <a:latin typeface="Arial"/>
                <a:cs typeface="Arial"/>
              </a:rPr>
              <a:t>Н И М А Н И Е Т  О</a:t>
            </a:r>
            <a:endParaRPr lang="bg-BG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893988" y="5894725"/>
            <a:ext cx="418922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400" spc="300" dirty="0" smtClean="0">
                <a:latin typeface="Arial"/>
                <a:cs typeface="Arial"/>
              </a:rPr>
              <a:t>Ас.д-р.Данчо Любенов Йорданов</a:t>
            </a:r>
            <a:r>
              <a:rPr lang="bg-BG" sz="1600" spc="300" dirty="0" smtClean="0">
                <a:latin typeface="Arial"/>
                <a:cs typeface="Arial"/>
              </a:rPr>
              <a:t/>
            </a:r>
            <a:br>
              <a:rPr lang="bg-BG" sz="1600" spc="300" dirty="0" smtClean="0">
                <a:latin typeface="Arial"/>
                <a:cs typeface="Arial"/>
              </a:rPr>
            </a:br>
            <a:r>
              <a:rPr lang="en-US" sz="1200" spc="300" dirty="0" smtClean="0">
                <a:latin typeface="Arial"/>
                <a:cs typeface="Arial"/>
              </a:rPr>
              <a:t>danchoyordanov@gmail.com</a:t>
            </a: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206988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i="1" dirty="0" smtClean="0"/>
              <a:t>Източници за получаване на </a:t>
            </a:r>
            <a:r>
              <a:rPr lang="bg-BG" sz="2400" b="1" i="1" dirty="0" err="1" smtClean="0"/>
              <a:t>α-Галактозидаза</a:t>
            </a:r>
            <a:r>
              <a:rPr lang="bg-BG" sz="2400" b="1" i="1" dirty="0" smtClean="0"/>
              <a:t> и </a:t>
            </a:r>
            <a:r>
              <a:rPr lang="bg-BG" sz="2400" b="1" i="1" dirty="0" err="1" smtClean="0"/>
              <a:t>Инвертаза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1600" dirty="0" smtClean="0"/>
              <a:t>	Източниците които представляват интерес за промишлен синтез на </a:t>
            </a:r>
            <a:r>
              <a:rPr lang="bg-BG" sz="1600" dirty="0" err="1" smtClean="0"/>
              <a:t>α-Галактозидаза</a:t>
            </a:r>
            <a:r>
              <a:rPr lang="bg-BG" sz="1600" dirty="0" smtClean="0"/>
              <a:t> и </a:t>
            </a:r>
            <a:r>
              <a:rPr lang="bg-BG" sz="1600" dirty="0" err="1" smtClean="0"/>
              <a:t>Инвертаза</a:t>
            </a:r>
            <a:r>
              <a:rPr lang="bg-BG" sz="1600" dirty="0" smtClean="0"/>
              <a:t>, намират голяма част от микроорганизмите , като: </a:t>
            </a:r>
          </a:p>
          <a:p>
            <a:pPr marL="0" indent="0">
              <a:buNone/>
            </a:pPr>
            <a:endParaRPr lang="bg-BG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	Бактерии;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	Дрожди и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	Плесенни гъби. </a:t>
            </a:r>
          </a:p>
          <a:p>
            <a:pPr marL="0" indent="0">
              <a:buNone/>
            </a:pPr>
            <a:endParaRPr lang="bg-BG" sz="1600" dirty="0" smtClean="0"/>
          </a:p>
          <a:p>
            <a:pPr marL="0" indent="0">
              <a:buNone/>
            </a:pPr>
            <a:r>
              <a:rPr lang="bg-BG" sz="1600" dirty="0" smtClean="0"/>
              <a:t>За промишлено производство използваните микроорганизми трябва да отговарят на следните изисквания:</a:t>
            </a:r>
          </a:p>
          <a:p>
            <a:pPr marL="0" indent="0">
              <a:buNone/>
            </a:pPr>
            <a:r>
              <a:rPr lang="bg-BG" sz="1600" dirty="0" smtClean="0"/>
              <a:t>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	да са леснодостъпни;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	да съдържат ензима в максимално количество;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	да могат да се добавят в големи количества и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	да могат да се съхраняват лесно.</a:t>
            </a: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684225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i="1" dirty="0" smtClean="0"/>
              <a:t>Продуценти на </a:t>
            </a:r>
            <a:r>
              <a:rPr lang="bg-BG" sz="2400" b="1" i="1" dirty="0" err="1" smtClean="0"/>
              <a:t>Инвертаза</a:t>
            </a:r>
            <a:r>
              <a:rPr lang="bg-BG" sz="2400" b="1" i="1" dirty="0" smtClean="0"/>
              <a:t> и </a:t>
            </a:r>
            <a:r>
              <a:rPr lang="bg-BG" sz="2400" b="1" i="1" dirty="0" err="1" smtClean="0"/>
              <a:t>α-Галактозидаза</a:t>
            </a:r>
            <a:endParaRPr lang="bg-BG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sz="1600" b="1" dirty="0" smtClean="0"/>
              <a:t>Като най-добри източници за получаване на </a:t>
            </a:r>
            <a:r>
              <a:rPr lang="bg-BG" sz="1600" b="1" dirty="0" err="1" smtClean="0"/>
              <a:t>инвертазни</a:t>
            </a:r>
            <a:r>
              <a:rPr lang="bg-BG" sz="1600" b="1" dirty="0" smtClean="0"/>
              <a:t> препарати се отличават:</a:t>
            </a:r>
          </a:p>
          <a:p>
            <a:pPr marL="0" indent="0">
              <a:buNone/>
            </a:pPr>
            <a:endParaRPr lang="bg-BG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 Дрожди  - </a:t>
            </a:r>
            <a:r>
              <a:rPr lang="bg-BG" sz="1600" i="1" dirty="0" smtClean="0"/>
              <a:t>S. </a:t>
            </a:r>
            <a:r>
              <a:rPr lang="bg-BG" sz="1600" i="1" dirty="0" err="1" smtClean="0"/>
              <a:t>cerevisiae</a:t>
            </a:r>
            <a:r>
              <a:rPr lang="bg-BG" sz="1600" i="1" dirty="0" smtClean="0"/>
              <a:t>, S. </a:t>
            </a:r>
            <a:r>
              <a:rPr lang="bg-BG" sz="1600" i="1" dirty="0" err="1" smtClean="0"/>
              <a:t>carlsbergensis</a:t>
            </a:r>
            <a:r>
              <a:rPr lang="bg-BG" sz="1600" i="1" dirty="0" smtClean="0"/>
              <a:t>, S. </a:t>
            </a:r>
            <a:r>
              <a:rPr lang="bg-BG" sz="1600" i="1" dirty="0" err="1" smtClean="0"/>
              <a:t>fragilis</a:t>
            </a:r>
            <a:r>
              <a:rPr lang="bg-BG" sz="1600" i="1" dirty="0" smtClean="0"/>
              <a:t>, S. </a:t>
            </a:r>
            <a:r>
              <a:rPr lang="bg-BG" sz="1600" i="1" dirty="0" err="1" smtClean="0"/>
              <a:t>uvarum</a:t>
            </a:r>
            <a:r>
              <a:rPr lang="bg-BG" sz="1600" i="1" dirty="0" smtClean="0"/>
              <a:t>, </a:t>
            </a:r>
            <a:r>
              <a:rPr lang="bg-BG" sz="1600" i="1" dirty="0" err="1" smtClean="0"/>
              <a:t>Candida</a:t>
            </a:r>
            <a:r>
              <a:rPr lang="bg-BG" sz="1600" i="1" dirty="0" smtClean="0"/>
              <a:t> </a:t>
            </a:r>
            <a:r>
              <a:rPr lang="bg-BG" sz="1600" i="1" dirty="0" err="1" smtClean="0"/>
              <a:t>utilis</a:t>
            </a:r>
            <a:r>
              <a:rPr lang="bg-BG" sz="1600" dirty="0" smtClean="0"/>
              <a:t>;</a:t>
            </a:r>
          </a:p>
          <a:p>
            <a:pPr marL="0" indent="0">
              <a:buNone/>
            </a:pPr>
            <a:endParaRPr lang="bg-BG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Плесени - </a:t>
            </a:r>
            <a:r>
              <a:rPr lang="bg-BG" sz="1600" i="1" dirty="0" smtClean="0"/>
              <a:t>A. </a:t>
            </a:r>
            <a:r>
              <a:rPr lang="bg-BG" sz="1600" i="1" dirty="0" err="1" smtClean="0"/>
              <a:t>awamori</a:t>
            </a:r>
            <a:r>
              <a:rPr lang="bg-BG" sz="1600" i="1" dirty="0" smtClean="0"/>
              <a:t>, A. </a:t>
            </a:r>
            <a:r>
              <a:rPr lang="bg-BG" sz="1600" i="1" dirty="0" err="1" smtClean="0"/>
              <a:t>oryzae</a:t>
            </a:r>
            <a:r>
              <a:rPr lang="bg-BG" sz="1600" i="1" dirty="0" smtClean="0"/>
              <a:t>, A. </a:t>
            </a:r>
            <a:r>
              <a:rPr lang="bg-BG" sz="1600" i="1" dirty="0" err="1" smtClean="0"/>
              <a:t>niger</a:t>
            </a:r>
            <a:r>
              <a:rPr lang="bg-BG" sz="1600" i="1" dirty="0" smtClean="0"/>
              <a:t>, P. </a:t>
            </a:r>
            <a:r>
              <a:rPr lang="bg-BG" sz="1600" i="1" dirty="0" err="1" smtClean="0"/>
              <a:t>spinolosum</a:t>
            </a:r>
            <a:r>
              <a:rPr lang="bg-BG" sz="1600" i="1" dirty="0" smtClean="0"/>
              <a:t>, F. </a:t>
            </a:r>
            <a:r>
              <a:rPr lang="bg-BG" sz="1600" i="1" dirty="0" err="1" smtClean="0"/>
              <a:t>oxysporum</a:t>
            </a:r>
            <a:r>
              <a:rPr lang="bg-BG" sz="1600" i="1" dirty="0" smtClean="0"/>
              <a:t>, </a:t>
            </a:r>
            <a:r>
              <a:rPr lang="bg-BG" sz="1600" i="1" dirty="0" err="1" smtClean="0"/>
              <a:t>Aureobasidium</a:t>
            </a:r>
            <a:r>
              <a:rPr lang="bg-BG" sz="1600" i="1" dirty="0" smtClean="0"/>
              <a:t> </a:t>
            </a:r>
            <a:r>
              <a:rPr lang="bg-BG" sz="1600" i="1" dirty="0" err="1" smtClean="0"/>
              <a:t>pullulans</a:t>
            </a:r>
            <a:r>
              <a:rPr lang="bg-BG" sz="1600" i="1" dirty="0" smtClean="0"/>
              <a:t> </a:t>
            </a:r>
            <a:r>
              <a:rPr lang="bg-BG" sz="1600" dirty="0" smtClean="0"/>
              <a:t>и </a:t>
            </a:r>
          </a:p>
          <a:p>
            <a:pPr marL="0" indent="0">
              <a:buNone/>
            </a:pPr>
            <a:endParaRPr lang="bg-BG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Бактерии - </a:t>
            </a:r>
            <a:r>
              <a:rPr lang="bg-BG" sz="1600" i="1" dirty="0" smtClean="0"/>
              <a:t>B. </a:t>
            </a:r>
            <a:r>
              <a:rPr lang="bg-BG" sz="1600" i="1" dirty="0" err="1" smtClean="0"/>
              <a:t>subtilis</a:t>
            </a:r>
            <a:r>
              <a:rPr lang="bg-BG" sz="1600" i="1" dirty="0" smtClean="0"/>
              <a:t>, E.</a:t>
            </a:r>
            <a:r>
              <a:rPr lang="bg-BG" sz="1600" i="1" dirty="0" err="1" smtClean="0"/>
              <a:t>coli</a:t>
            </a:r>
            <a:r>
              <a:rPr lang="bg-BG" sz="1600" i="1" dirty="0" smtClean="0"/>
              <a:t>, </a:t>
            </a:r>
            <a:r>
              <a:rPr lang="bg-BG" sz="1600" i="1" dirty="0" err="1" smtClean="0"/>
              <a:t>Streptococcus</a:t>
            </a:r>
            <a:r>
              <a:rPr lang="bg-BG" sz="1600" i="1" dirty="0" smtClean="0"/>
              <a:t> </a:t>
            </a:r>
            <a:r>
              <a:rPr lang="bg-BG" sz="1600" i="1" dirty="0" err="1" smtClean="0"/>
              <a:t>mutans</a:t>
            </a:r>
            <a:r>
              <a:rPr lang="bg-BG" sz="1600" dirty="0" smtClean="0"/>
              <a:t>.</a:t>
            </a:r>
          </a:p>
          <a:p>
            <a:pPr marL="0" indent="0">
              <a:buNone/>
            </a:pPr>
            <a:endParaRPr lang="bg-BG" sz="1600" dirty="0" smtClean="0"/>
          </a:p>
          <a:p>
            <a:pPr marL="0" indent="0">
              <a:buNone/>
            </a:pPr>
            <a:r>
              <a:rPr lang="bg-BG" sz="1600" b="1" dirty="0" err="1" smtClean="0"/>
              <a:t>α–Галактозидазата</a:t>
            </a:r>
            <a:r>
              <a:rPr lang="bg-BG" sz="1600" b="1" dirty="0" smtClean="0"/>
              <a:t> се продуцира от много </a:t>
            </a:r>
            <a:r>
              <a:rPr lang="bg-BG" sz="1600" b="1" dirty="0" err="1" smtClean="0"/>
              <a:t>микроогранизми</a:t>
            </a:r>
            <a:r>
              <a:rPr lang="bg-BG" sz="1600" b="1" dirty="0" smtClean="0"/>
              <a:t>, но с най-голямо приложение се отличават </a:t>
            </a:r>
            <a:r>
              <a:rPr lang="bg-BG" sz="1600" b="1" dirty="0" err="1" smtClean="0"/>
              <a:t>Филаментозни</a:t>
            </a:r>
            <a:r>
              <a:rPr lang="bg-BG" sz="1600" b="1" dirty="0" smtClean="0"/>
              <a:t> гъби от родовете:</a:t>
            </a:r>
          </a:p>
          <a:p>
            <a:pPr marL="0" indent="0">
              <a:buNone/>
            </a:pPr>
            <a:endParaRPr lang="bg-BG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600" i="1" dirty="0" smtClean="0"/>
              <a:t>р.</a:t>
            </a:r>
            <a:r>
              <a:rPr lang="bg-BG" sz="1600" i="1" dirty="0" err="1" smtClean="0"/>
              <a:t>Aspergillus</a:t>
            </a:r>
            <a:r>
              <a:rPr lang="bg-BG" sz="1600" i="1" dirty="0" smtClean="0"/>
              <a:t> (</a:t>
            </a:r>
            <a:r>
              <a:rPr lang="bg-BG" sz="1600" i="1" dirty="0" err="1" smtClean="0"/>
              <a:t>Aspergillus</a:t>
            </a:r>
            <a:r>
              <a:rPr lang="bg-BG" sz="1600" i="1" dirty="0" smtClean="0"/>
              <a:t> </a:t>
            </a:r>
            <a:r>
              <a:rPr lang="bg-BG" sz="1600" i="1" dirty="0" err="1" smtClean="0"/>
              <a:t>niger</a:t>
            </a:r>
            <a:r>
              <a:rPr lang="bg-BG" sz="1600" i="1" dirty="0" smtClean="0"/>
              <a:t>, </a:t>
            </a:r>
            <a:r>
              <a:rPr lang="bg-BG" sz="1600" i="1" dirty="0" err="1" smtClean="0"/>
              <a:t>Аspergillus</a:t>
            </a:r>
            <a:r>
              <a:rPr lang="bg-BG" sz="1600" i="1" dirty="0" smtClean="0"/>
              <a:t> </a:t>
            </a:r>
            <a:r>
              <a:rPr lang="bg-BG" sz="1600" i="1" dirty="0" err="1" smtClean="0"/>
              <a:t>fumigatus</a:t>
            </a:r>
            <a:r>
              <a:rPr lang="bg-BG" sz="1600" i="1" dirty="0" smtClean="0"/>
              <a:t>, </a:t>
            </a:r>
            <a:r>
              <a:rPr lang="bg-BG" sz="1600" i="1" dirty="0" err="1" smtClean="0"/>
              <a:t>Aspergillus</a:t>
            </a:r>
            <a:r>
              <a:rPr lang="bg-BG" sz="1600" i="1" dirty="0" smtClean="0"/>
              <a:t> </a:t>
            </a:r>
            <a:r>
              <a:rPr lang="bg-BG" sz="1600" i="1" dirty="0" err="1" smtClean="0"/>
              <a:t>awamori</a:t>
            </a:r>
            <a:r>
              <a:rPr lang="bg-BG" sz="1600" i="1" dirty="0" smtClean="0"/>
              <a:t>, </a:t>
            </a:r>
            <a:r>
              <a:rPr lang="bg-BG" sz="1600" i="1" dirty="0" err="1" smtClean="0"/>
              <a:t>Aspergillus</a:t>
            </a:r>
            <a:r>
              <a:rPr lang="bg-BG" sz="1600" i="1" dirty="0" smtClean="0"/>
              <a:t> </a:t>
            </a:r>
            <a:r>
              <a:rPr lang="bg-BG" sz="1600" i="1" dirty="0" err="1" smtClean="0"/>
              <a:t>nidulans</a:t>
            </a:r>
            <a:r>
              <a:rPr lang="bg-BG" sz="1600" i="1" dirty="0" smtClean="0"/>
              <a:t>, </a:t>
            </a:r>
            <a:r>
              <a:rPr lang="bg-BG" sz="1600" i="1" dirty="0" err="1" smtClean="0"/>
              <a:t>Aspergillus</a:t>
            </a:r>
            <a:r>
              <a:rPr lang="bg-BG" sz="1600" i="1" dirty="0" smtClean="0"/>
              <a:t> </a:t>
            </a:r>
            <a:r>
              <a:rPr lang="bg-BG" sz="1600" i="1" dirty="0" err="1" smtClean="0"/>
              <a:t>oryzae</a:t>
            </a:r>
            <a:r>
              <a:rPr lang="bg-BG" sz="1600" i="1" dirty="0" smtClean="0"/>
              <a:t>), </a:t>
            </a:r>
          </a:p>
          <a:p>
            <a:pPr marL="0" indent="0">
              <a:buNone/>
            </a:pPr>
            <a:endParaRPr lang="bg-BG" sz="16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600" i="1" dirty="0" smtClean="0"/>
              <a:t>p.</a:t>
            </a:r>
            <a:r>
              <a:rPr lang="bg-BG" sz="1600" i="1" dirty="0" err="1" smtClean="0"/>
              <a:t>Penicillium</a:t>
            </a:r>
            <a:r>
              <a:rPr lang="bg-BG" sz="1600" i="1" dirty="0" smtClean="0"/>
              <a:t> (</a:t>
            </a:r>
            <a:r>
              <a:rPr lang="bg-BG" sz="1600" i="1" dirty="0" err="1" smtClean="0"/>
              <a:t>Penicillium</a:t>
            </a:r>
            <a:r>
              <a:rPr lang="bg-BG" sz="1600" i="1" dirty="0" smtClean="0"/>
              <a:t> </a:t>
            </a:r>
            <a:r>
              <a:rPr lang="bg-BG" sz="1600" i="1" dirty="0" err="1" smtClean="0"/>
              <a:t>simplicissimum</a:t>
            </a:r>
            <a:r>
              <a:rPr lang="bg-BG" sz="1600" i="1" dirty="0" smtClean="0"/>
              <a:t>, </a:t>
            </a:r>
            <a:r>
              <a:rPr lang="bg-BG" sz="1600" i="1" dirty="0" err="1" smtClean="0"/>
              <a:t>Penicillium</a:t>
            </a:r>
            <a:r>
              <a:rPr lang="bg-BG" sz="1600" i="1" dirty="0" smtClean="0"/>
              <a:t> </a:t>
            </a:r>
            <a:r>
              <a:rPr lang="bg-BG" sz="1600" i="1" dirty="0" err="1" smtClean="0"/>
              <a:t>ochrochloron</a:t>
            </a:r>
            <a:r>
              <a:rPr lang="bg-BG" sz="1600" i="1" dirty="0" smtClean="0"/>
              <a:t>, </a:t>
            </a:r>
            <a:r>
              <a:rPr lang="bg-BG" sz="1600" i="1" dirty="0" err="1" smtClean="0"/>
              <a:t>Penicillium</a:t>
            </a:r>
            <a:r>
              <a:rPr lang="bg-BG" sz="1600" i="1" dirty="0" smtClean="0"/>
              <a:t> </a:t>
            </a:r>
            <a:r>
              <a:rPr lang="bg-BG" sz="1600" i="1" dirty="0" err="1" smtClean="0"/>
              <a:t>purpurogenum</a:t>
            </a:r>
            <a:r>
              <a:rPr lang="bg-BG" sz="1600" i="1" dirty="0" smtClean="0"/>
              <a:t>), р.</a:t>
            </a:r>
            <a:r>
              <a:rPr lang="bg-BG" sz="1600" i="1" dirty="0" err="1" smtClean="0"/>
              <a:t>Trichoderma</a:t>
            </a:r>
            <a:r>
              <a:rPr lang="bg-BG" sz="1600" i="1" dirty="0" smtClean="0"/>
              <a:t> (</a:t>
            </a:r>
            <a:r>
              <a:rPr lang="bg-BG" sz="1600" i="1" dirty="0" err="1" smtClean="0"/>
              <a:t>Trichoderma</a:t>
            </a:r>
            <a:r>
              <a:rPr lang="bg-BG" sz="1600" i="1" dirty="0" smtClean="0"/>
              <a:t> </a:t>
            </a:r>
            <a:r>
              <a:rPr lang="bg-BG" sz="1600" i="1" dirty="0" err="1" smtClean="0"/>
              <a:t>reesei</a:t>
            </a:r>
            <a:r>
              <a:rPr lang="bg-BG" sz="1600" i="1" dirty="0" smtClean="0"/>
              <a:t>).</a:t>
            </a:r>
          </a:p>
          <a:p>
            <a:pPr marL="0" indent="0">
              <a:buNone/>
            </a:pPr>
            <a:endParaRPr lang="bg-BG" sz="1600" i="1" dirty="0" smtClean="0"/>
          </a:p>
          <a:p>
            <a:pPr marL="0" indent="0">
              <a:buNone/>
            </a:pPr>
            <a:endParaRPr lang="bg-BG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6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i="1" dirty="0"/>
              <a:t>Получаване на </a:t>
            </a:r>
            <a:r>
              <a:rPr lang="bg-BG" sz="2400" b="1" i="1" dirty="0" err="1"/>
              <a:t>инвертазни</a:t>
            </a:r>
            <a:r>
              <a:rPr lang="bg-BG" sz="2400" b="1" i="1" dirty="0"/>
              <a:t> препарати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sz="1600" dirty="0" smtClean="0"/>
              <a:t>	 </a:t>
            </a:r>
            <a:r>
              <a:rPr lang="bg-BG" sz="1600" b="1" i="1" dirty="0" smtClean="0"/>
              <a:t>Технологията на </a:t>
            </a:r>
            <a:r>
              <a:rPr lang="bg-BG" sz="1600" b="1" i="1" dirty="0" err="1" smtClean="0"/>
              <a:t>инвертазните</a:t>
            </a:r>
            <a:r>
              <a:rPr lang="bg-BG" sz="1600" b="1" i="1" dirty="0" smtClean="0"/>
              <a:t> препарати се развива в две основни направления:</a:t>
            </a:r>
          </a:p>
          <a:p>
            <a:pPr marL="0" indent="0">
              <a:buNone/>
            </a:pPr>
            <a:r>
              <a:rPr lang="bg-BG" sz="16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използване на отпадъчни </a:t>
            </a:r>
            <a:r>
              <a:rPr lang="bg-BG" sz="1600" dirty="0" err="1" smtClean="0"/>
              <a:t>пивни</a:t>
            </a:r>
            <a:r>
              <a:rPr lang="bg-BG" sz="1600" dirty="0" smtClean="0"/>
              <a:t> или спиртни дрожди; </a:t>
            </a:r>
          </a:p>
          <a:p>
            <a:pPr marL="0" indent="0">
              <a:buNone/>
            </a:pPr>
            <a:endParaRPr lang="bg-BG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култивиране на микробни продуценти (дрожди и плесени).</a:t>
            </a:r>
          </a:p>
          <a:p>
            <a:pPr marL="0" indent="0">
              <a:buNone/>
            </a:pPr>
            <a:endParaRPr lang="bg-BG" sz="1600" b="1" i="1" dirty="0" smtClean="0"/>
          </a:p>
          <a:p>
            <a:pPr marL="0" indent="0">
              <a:buNone/>
            </a:pPr>
            <a:r>
              <a:rPr lang="bg-BG" sz="1600" b="1" i="1" dirty="0" smtClean="0"/>
              <a:t>	Получаване на препарати от отпадъчни </a:t>
            </a:r>
            <a:r>
              <a:rPr lang="bg-BG" sz="1600" b="1" i="1" dirty="0" err="1" smtClean="0"/>
              <a:t>пивни</a:t>
            </a:r>
            <a:r>
              <a:rPr lang="bg-BG" sz="1600" b="1" i="1" dirty="0" smtClean="0"/>
              <a:t> дрожди</a:t>
            </a:r>
          </a:p>
          <a:p>
            <a:pPr marL="0" indent="0">
              <a:buNone/>
            </a:pPr>
            <a:endParaRPr lang="bg-BG" sz="1600" b="1" i="1" dirty="0" smtClean="0"/>
          </a:p>
          <a:p>
            <a:pPr marL="0" indent="0">
              <a:buNone/>
            </a:pPr>
            <a:r>
              <a:rPr lang="bg-BG" sz="1600" dirty="0" smtClean="0"/>
              <a:t>Технологията включва следните основни етапи:</a:t>
            </a:r>
          </a:p>
          <a:p>
            <a:pPr marL="0" indent="0">
              <a:buNone/>
            </a:pPr>
            <a:endParaRPr lang="bg-BG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промиване на дрождите с хладка вода (2-3°С) върху тънко копринено сито;</a:t>
            </a:r>
            <a:endParaRPr lang="bg-BG" sz="1600" strike="sngStrike" dirty="0" smtClean="0"/>
          </a:p>
          <a:p>
            <a:pPr marL="0" indent="0">
              <a:buNone/>
            </a:pPr>
            <a:endParaRPr lang="bg-BG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сепариране на промитите дрожди;</a:t>
            </a:r>
          </a:p>
          <a:p>
            <a:pPr marL="0" indent="0">
              <a:buNone/>
            </a:pPr>
            <a:endParaRPr lang="bg-BG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промиване с 0,5-1% разтвор на </a:t>
            </a:r>
            <a:r>
              <a:rPr lang="bg-BG" sz="1600" dirty="0" err="1" smtClean="0"/>
              <a:t>NaCl</a:t>
            </a:r>
            <a:r>
              <a:rPr lang="bg-BG" sz="1600" dirty="0" smtClean="0"/>
              <a:t> или NaHCО</a:t>
            </a:r>
            <a:r>
              <a:rPr lang="bg-BG" sz="1600" baseline="-25000" dirty="0" smtClean="0"/>
              <a:t>3</a:t>
            </a:r>
            <a:r>
              <a:rPr lang="bg-BG" sz="1600" dirty="0" smtClean="0"/>
              <a:t>, в продължение на 1-2 часа при непрекъснато разбъркване и </a:t>
            </a:r>
          </a:p>
          <a:p>
            <a:pPr marL="0" indent="0">
              <a:buNone/>
            </a:pPr>
            <a:endParaRPr lang="bg-BG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 сепариране (или центрофугиране) до придобиване на </a:t>
            </a:r>
            <a:r>
              <a:rPr lang="bg-BG" sz="1600" dirty="0" err="1" smtClean="0"/>
              <a:t>консистенция</a:t>
            </a:r>
            <a:r>
              <a:rPr lang="bg-BG" sz="1600" dirty="0" smtClean="0"/>
              <a:t> на пресувани дрожди със 75% влажност</a:t>
            </a:r>
          </a:p>
          <a:p>
            <a:pPr marL="0" indent="0">
              <a:buNone/>
            </a:pPr>
            <a:endParaRPr lang="bg-BG" sz="1600" dirty="0" smtClean="0"/>
          </a:p>
          <a:p>
            <a:pPr marL="0" indent="0">
              <a:buNone/>
            </a:pPr>
            <a:endParaRPr lang="bg-BG" sz="1600" dirty="0" smtClean="0"/>
          </a:p>
          <a:p>
            <a:pPr marL="0" indent="0">
              <a:buNone/>
            </a:pP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273531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i="1" dirty="0" smtClean="0"/>
              <a:t>Получаване на пречистени </a:t>
            </a:r>
            <a:r>
              <a:rPr lang="bg-BG" sz="2400" b="1" i="1" dirty="0" err="1" smtClean="0"/>
              <a:t>инвертазни</a:t>
            </a:r>
            <a:r>
              <a:rPr lang="bg-BG" sz="2400" b="1" i="1" dirty="0" smtClean="0"/>
              <a:t> препарати</a:t>
            </a:r>
            <a:endParaRPr lang="bg-BG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1600" dirty="0" smtClean="0"/>
              <a:t>	</a:t>
            </a:r>
            <a:r>
              <a:rPr lang="bg-BG" sz="1500" b="1" i="1" dirty="0" smtClean="0"/>
              <a:t>Технологията за разрушаване на </a:t>
            </a:r>
            <a:r>
              <a:rPr lang="bg-BG" sz="1500" b="1" i="1" dirty="0" err="1" smtClean="0"/>
              <a:t>дрождовите</a:t>
            </a:r>
            <a:r>
              <a:rPr lang="bg-BG" sz="1500" b="1" i="1" dirty="0" smtClean="0"/>
              <a:t> клетки  включва следните основни етапи:</a:t>
            </a:r>
          </a:p>
          <a:p>
            <a:endParaRPr lang="bg-BG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Механично с </a:t>
            </a:r>
            <a:r>
              <a:rPr lang="bg-BG" sz="1600" dirty="0" err="1" smtClean="0"/>
              <a:t>дезинтегратори</a:t>
            </a:r>
            <a:r>
              <a:rPr lang="bg-BG" sz="1600" dirty="0" smtClean="0"/>
              <a:t> под високо налягане и непрекъснато действие (около 99,8 % от клетките се разрушават) ; </a:t>
            </a:r>
          </a:p>
          <a:p>
            <a:endParaRPr lang="bg-BG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Термично , чрез обработка при температура 60-70 °C за 5-10 минути;</a:t>
            </a:r>
          </a:p>
          <a:p>
            <a:endParaRPr lang="bg-BG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err="1" smtClean="0"/>
              <a:t>Автолиза</a:t>
            </a:r>
            <a:r>
              <a:rPr lang="bg-BG" sz="1600" dirty="0" smtClean="0"/>
              <a:t> при температура 45 °C в продължение 24-48 часа; </a:t>
            </a:r>
          </a:p>
          <a:p>
            <a:pPr marL="0" indent="0">
              <a:buNone/>
            </a:pPr>
            <a:endParaRPr lang="bg-BG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Дълбоко замразяване и рязко затопляне;</a:t>
            </a:r>
          </a:p>
          <a:p>
            <a:endParaRPr lang="bg-BG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Ултразвукова </a:t>
            </a:r>
            <a:r>
              <a:rPr lang="bg-BG" sz="1600" dirty="0" err="1" smtClean="0"/>
              <a:t>дезинтеграция</a:t>
            </a:r>
            <a:r>
              <a:rPr lang="bg-BG" sz="1600" dirty="0" smtClean="0"/>
              <a:t>; </a:t>
            </a:r>
          </a:p>
          <a:p>
            <a:pPr marL="0" indent="0">
              <a:buNone/>
            </a:pPr>
            <a:endParaRPr lang="bg-BG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Чрез третиране с </a:t>
            </a:r>
            <a:r>
              <a:rPr lang="bg-BG" sz="1600" dirty="0" err="1" smtClean="0"/>
              <a:t>безен</a:t>
            </a:r>
            <a:r>
              <a:rPr lang="bg-BG" sz="1600" dirty="0" smtClean="0"/>
              <a:t>, толуен или хлороформ 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2609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i="1" dirty="0" smtClean="0"/>
              <a:t>Изолиране и пречистване на </a:t>
            </a:r>
            <a:r>
              <a:rPr lang="bg-BG" sz="2400" b="1" i="1" dirty="0" err="1" smtClean="0"/>
              <a:t>α-Галактозидаза</a:t>
            </a:r>
            <a:endParaRPr lang="bg-BG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1600" dirty="0" smtClean="0"/>
              <a:t>	</a:t>
            </a:r>
          </a:p>
          <a:p>
            <a:pPr marL="0" indent="0">
              <a:buNone/>
            </a:pPr>
            <a:r>
              <a:rPr lang="bg-BG" sz="1600" dirty="0" smtClean="0"/>
              <a:t>	</a:t>
            </a:r>
            <a:r>
              <a:rPr lang="bg-BG" sz="1500" b="1" i="1" dirty="0" smtClean="0"/>
              <a:t>Принципна схема за изолиране на </a:t>
            </a:r>
            <a:r>
              <a:rPr lang="bg-BG" sz="1500" b="1" i="1" dirty="0" err="1" smtClean="0"/>
              <a:t>α-Галактозидаза</a:t>
            </a:r>
            <a:r>
              <a:rPr lang="bg-BG" sz="1500" b="1" i="1" dirty="0" smtClean="0"/>
              <a:t>:</a:t>
            </a:r>
          </a:p>
          <a:p>
            <a:pPr marL="0" indent="0">
              <a:buNone/>
            </a:pPr>
            <a:endParaRPr lang="bg-BG" sz="1500" dirty="0" smtClean="0"/>
          </a:p>
          <a:p>
            <a:pPr marL="0" indent="0">
              <a:buNone/>
            </a:pPr>
            <a:endParaRPr lang="bg-BG" sz="1400" b="1" dirty="0" smtClean="0"/>
          </a:p>
          <a:p>
            <a:pPr lvl="1">
              <a:buFont typeface="Wingdings" pitchFamily="2" charset="2"/>
              <a:buChar char="Ø"/>
            </a:pPr>
            <a:r>
              <a:rPr lang="bg-BG" sz="1600" dirty="0" smtClean="0"/>
              <a:t>Утаяване с органични разтворители; </a:t>
            </a:r>
          </a:p>
          <a:p>
            <a:pPr lvl="0">
              <a:buFont typeface="Wingdings" pitchFamily="2" charset="2"/>
              <a:buChar char="Ø"/>
            </a:pPr>
            <a:endParaRPr lang="bg-BG" sz="1600" dirty="0" smtClean="0"/>
          </a:p>
          <a:p>
            <a:pPr lvl="1">
              <a:buFont typeface="Wingdings" pitchFamily="2" charset="2"/>
              <a:buChar char="Ø"/>
            </a:pPr>
            <a:r>
              <a:rPr lang="bg-BG" sz="1600" dirty="0" err="1" smtClean="0"/>
              <a:t>Подкисляване</a:t>
            </a:r>
            <a:r>
              <a:rPr lang="bg-BG" sz="1600" dirty="0" smtClean="0"/>
              <a:t>; </a:t>
            </a:r>
          </a:p>
          <a:p>
            <a:pPr lvl="0">
              <a:buFont typeface="Wingdings" pitchFamily="2" charset="2"/>
              <a:buChar char="Ø"/>
            </a:pPr>
            <a:endParaRPr lang="bg-BG" sz="1600" dirty="0" smtClean="0"/>
          </a:p>
          <a:p>
            <a:pPr lvl="1">
              <a:buFont typeface="Wingdings" pitchFamily="2" charset="2"/>
              <a:buChar char="Ø"/>
            </a:pPr>
            <a:r>
              <a:rPr lang="bg-BG" sz="1600" dirty="0" err="1" smtClean="0"/>
              <a:t>Йонообменна</a:t>
            </a:r>
            <a:r>
              <a:rPr lang="bg-BG" sz="1600" dirty="0" smtClean="0"/>
              <a:t> филтрация;</a:t>
            </a:r>
          </a:p>
          <a:p>
            <a:pPr lvl="0">
              <a:buFont typeface="Wingdings" pitchFamily="2" charset="2"/>
              <a:buChar char="Ø"/>
            </a:pPr>
            <a:endParaRPr lang="bg-BG" sz="1600" dirty="0" smtClean="0"/>
          </a:p>
          <a:p>
            <a:pPr lvl="1">
              <a:buFont typeface="Wingdings" pitchFamily="2" charset="2"/>
              <a:buChar char="Ø"/>
            </a:pPr>
            <a:r>
              <a:rPr lang="bg-BG" sz="1600" dirty="0" err="1" smtClean="0"/>
              <a:t>Гел</a:t>
            </a:r>
            <a:r>
              <a:rPr lang="bg-BG" sz="1600" dirty="0" smtClean="0"/>
              <a:t> филтрация; </a:t>
            </a:r>
          </a:p>
          <a:p>
            <a:pPr lvl="0">
              <a:buFont typeface="Wingdings" pitchFamily="2" charset="2"/>
              <a:buChar char="Ø"/>
            </a:pPr>
            <a:endParaRPr lang="bg-BG" sz="1600" dirty="0" smtClean="0"/>
          </a:p>
          <a:p>
            <a:pPr lvl="1">
              <a:buFont typeface="Wingdings" pitchFamily="2" charset="2"/>
              <a:buChar char="Ø"/>
            </a:pPr>
            <a:r>
              <a:rPr lang="bg-BG" sz="1600" dirty="0" err="1" smtClean="0"/>
              <a:t>Изоелектрично</a:t>
            </a:r>
            <a:r>
              <a:rPr lang="bg-BG" sz="1600" dirty="0" smtClean="0"/>
              <a:t> фокусиране</a:t>
            </a:r>
            <a:endParaRPr lang="bg-BG" sz="1500" dirty="0"/>
          </a:p>
        </p:txBody>
      </p:sp>
    </p:spTree>
    <p:extLst>
      <p:ext uri="{BB962C8B-B14F-4D97-AF65-F5344CB8AC3E}">
        <p14:creationId xmlns:p14="http://schemas.microsoft.com/office/powerpoint/2010/main" val="1515086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i="1" dirty="0" smtClean="0"/>
              <a:t>Методика за изолиране и пречистване на </a:t>
            </a:r>
            <a:r>
              <a:rPr lang="bg-BG" sz="2400" b="1" i="1" dirty="0" err="1" smtClean="0"/>
              <a:t>α-Галактозидаза</a:t>
            </a:r>
            <a:r>
              <a:rPr lang="bg-BG" sz="2400" b="1" i="1" dirty="0" smtClean="0"/>
              <a:t> от щам </a:t>
            </a:r>
            <a:r>
              <a:rPr lang="bg-BG" sz="2400" b="1" i="1" dirty="0" err="1" smtClean="0"/>
              <a:t>Penicillium</a:t>
            </a:r>
            <a:r>
              <a:rPr lang="bg-BG" sz="2400" b="1" i="1" dirty="0" smtClean="0"/>
              <a:t> </a:t>
            </a:r>
            <a:r>
              <a:rPr lang="bg-BG" sz="2400" b="1" i="1" dirty="0" err="1" smtClean="0"/>
              <a:t>sp</a:t>
            </a:r>
            <a:r>
              <a:rPr lang="bg-BG" sz="2400" b="1" i="1" dirty="0" smtClean="0"/>
              <a:t>. 23:  </a:t>
            </a:r>
            <a:endParaRPr lang="bg-BG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sz="1700" dirty="0" smtClean="0"/>
              <a:t>Центрофугиране;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sz="17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700" dirty="0" smtClean="0"/>
              <a:t>Утаяване с амониев сулфат;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sz="17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700" dirty="0" smtClean="0"/>
              <a:t>Утайката се отстранява с центрофугиране;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sz="17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700" dirty="0" smtClean="0"/>
              <a:t>Добавя се сух амониев сулфат към </a:t>
            </a:r>
            <a:r>
              <a:rPr lang="bg-BG" sz="1700" dirty="0" err="1" smtClean="0"/>
              <a:t>супернатантата</a:t>
            </a:r>
            <a:r>
              <a:rPr lang="bg-BG" sz="1700" dirty="0" smtClean="0"/>
              <a:t> до 90% насищане;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sz="17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700" dirty="0" err="1" smtClean="0"/>
              <a:t>Инкубира</a:t>
            </a:r>
            <a:r>
              <a:rPr lang="bg-BG" sz="1700" dirty="0" smtClean="0"/>
              <a:t> се 10-12 часа при 4°С и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sz="17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700" dirty="0" smtClean="0"/>
              <a:t>Получената утайка се разтваря във дестилирана вода и се </a:t>
            </a:r>
            <a:r>
              <a:rPr lang="bg-BG" sz="1700" dirty="0" err="1" smtClean="0"/>
              <a:t>диализира</a:t>
            </a:r>
            <a:r>
              <a:rPr lang="bg-BG" sz="1700" dirty="0" smtClean="0"/>
              <a:t> срещу 0,01М фосфатен буфер с  </a:t>
            </a:r>
            <a:r>
              <a:rPr lang="bg-BG" sz="1700" dirty="0" err="1" smtClean="0"/>
              <a:t>рН</a:t>
            </a:r>
            <a:r>
              <a:rPr lang="bg-BG" sz="1700" dirty="0" smtClean="0"/>
              <a:t>  7.0 .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10733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80400" cy="1143000"/>
          </a:xfrm>
        </p:spPr>
        <p:txBody>
          <a:bodyPr>
            <a:normAutofit fontScale="90000"/>
          </a:bodyPr>
          <a:lstStyle/>
          <a:p>
            <a:r>
              <a:rPr lang="bg-BG" sz="2700" b="1" i="1" dirty="0" smtClean="0"/>
              <a:t/>
            </a:r>
            <a:br>
              <a:rPr lang="bg-BG" sz="2700" b="1" i="1" dirty="0" smtClean="0"/>
            </a:br>
            <a:r>
              <a:rPr lang="bg-BG" sz="2700" b="1" i="1" dirty="0" smtClean="0"/>
              <a:t>Приложение на </a:t>
            </a:r>
            <a:r>
              <a:rPr lang="bg-BG" sz="2700" b="1" i="1" dirty="0" err="1" smtClean="0"/>
              <a:t>α-галактозидазата</a:t>
            </a:r>
            <a:r>
              <a:rPr lang="bg-BG" sz="2700" b="1" i="1" dirty="0" smtClean="0"/>
              <a:t> и </a:t>
            </a:r>
            <a:r>
              <a:rPr lang="bg-BG" sz="2700" b="1" i="1" dirty="0" err="1" smtClean="0"/>
              <a:t>инвертазата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4300" y="1600201"/>
            <a:ext cx="7467600" cy="33401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bg-BG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bg-BG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800" dirty="0" smtClean="0"/>
              <a:t>Хуманната медицина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800" dirty="0" smtClean="0"/>
              <a:t>Фармацевтичната индустрия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800" dirty="0" smtClean="0"/>
              <a:t>Индустриалната химия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800" dirty="0" smtClean="0"/>
              <a:t>Битовата химия.</a:t>
            </a:r>
            <a:endParaRPr lang="bg-BG" sz="1700" dirty="0" smtClean="0"/>
          </a:p>
        </p:txBody>
      </p:sp>
    </p:spTree>
    <p:extLst>
      <p:ext uri="{BB962C8B-B14F-4D97-AF65-F5344CB8AC3E}">
        <p14:creationId xmlns:p14="http://schemas.microsoft.com/office/powerpoint/2010/main" val="652321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3442"/>
          </a:xfrm>
        </p:spPr>
        <p:txBody>
          <a:bodyPr>
            <a:normAutofit/>
          </a:bodyPr>
          <a:lstStyle/>
          <a:p>
            <a:r>
              <a:rPr lang="bg-BG" sz="2400" b="1" i="1" dirty="0" smtClean="0"/>
              <a:t>Механизъм и специфичност</a:t>
            </a:r>
            <a:r>
              <a:rPr lang="bg-BG" sz="2400" dirty="0" smtClean="0"/>
              <a:t/>
            </a:r>
            <a:br>
              <a:rPr lang="bg-BG" sz="2400" dirty="0" smtClean="0"/>
            </a:br>
            <a:endParaRPr lang="bg-BG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808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sz="1800" dirty="0" err="1" smtClean="0"/>
              <a:t>β-Фруктофуранозидазата</a:t>
            </a:r>
            <a:r>
              <a:rPr lang="bg-BG" sz="1800" dirty="0" smtClean="0"/>
              <a:t> (</a:t>
            </a:r>
            <a:r>
              <a:rPr lang="bg-BG" sz="1800" dirty="0" err="1" smtClean="0"/>
              <a:t>Инвертаза</a:t>
            </a:r>
            <a:r>
              <a:rPr lang="bg-BG" sz="1800" dirty="0" smtClean="0"/>
              <a:t>);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bg-BG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bg-BG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bg-BG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bg-BG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bg-BG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800" i="1" dirty="0" err="1" smtClean="0"/>
              <a:t>α-Галактозидаза</a:t>
            </a:r>
            <a:r>
              <a:rPr lang="bg-BG" sz="1800" i="1" dirty="0" smtClean="0"/>
              <a:t>;</a:t>
            </a:r>
            <a:endParaRPr lang="bg-BG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bg-BG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bg-BG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bg-BG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bg-BG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bg-BG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085" y="2072907"/>
            <a:ext cx="5512435" cy="1082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507" y="4064000"/>
            <a:ext cx="6412008" cy="1819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79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7931</TotalTime>
  <Words>351</Words>
  <Application>Microsoft Office PowerPoint</Application>
  <PresentationFormat>On-screen Show (4:3)</PresentationFormat>
  <Paragraphs>139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Доклад за конкурс за главен асистент на тема:  α–Галактозидаза и Инвертаза. Източници за продуциране, изолиране и пречистване. Механизъм, специфичност и приложение на ензимите.  ас д-р. Данчо Йорданов</vt:lpstr>
      <vt:lpstr>Източници за получаване на α-Галактозидаза и Инвертаза</vt:lpstr>
      <vt:lpstr>Продуценти на Инвертаза и α-Галактозидаза</vt:lpstr>
      <vt:lpstr>Получаване на инвертазни препарати</vt:lpstr>
      <vt:lpstr>Получаване на пречистени инвертазни препарати</vt:lpstr>
      <vt:lpstr>Изолиране и пречистване на α-Галактозидаза</vt:lpstr>
      <vt:lpstr>Методика за изолиране и пречистване на α-Галактозидаза от щам Penicillium sp. 23:  </vt:lpstr>
      <vt:lpstr> Приложение на α-галактозидазата и инвертазата </vt:lpstr>
      <vt:lpstr>Механизъм и специфичност </vt:lpstr>
      <vt:lpstr>Успоредно действие  на α-Галактозидазата  и  Инвертазата</vt:lpstr>
      <vt:lpstr>Изследване на ензимната хидролиза на ологозахарид -рафиноза  </vt:lpstr>
      <vt:lpstr>Изследване на ензимната хидролиза на ологозахарид -рафиноза  </vt:lpstr>
      <vt:lpstr>PowerPoint Presentation</vt:lpstr>
    </vt:vector>
  </TitlesOfParts>
  <Company>Strategize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Устойчиви иновации</dc:title>
  <dc:creator>Tzvetelina Teneva</dc:creator>
  <cp:lastModifiedBy>zzz</cp:lastModifiedBy>
  <cp:revision>282</cp:revision>
  <dcterms:created xsi:type="dcterms:W3CDTF">2012-11-04T23:02:06Z</dcterms:created>
  <dcterms:modified xsi:type="dcterms:W3CDTF">2018-01-31T10:27:12Z</dcterms:modified>
</cp:coreProperties>
</file>