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1" r:id="rId3"/>
    <p:sldId id="343" r:id="rId4"/>
    <p:sldId id="302" r:id="rId5"/>
    <p:sldId id="344" r:id="rId6"/>
    <p:sldId id="342" r:id="rId7"/>
    <p:sldId id="347" r:id="rId8"/>
    <p:sldId id="336" r:id="rId9"/>
    <p:sldId id="303" r:id="rId10"/>
    <p:sldId id="345" r:id="rId11"/>
    <p:sldId id="315" r:id="rId12"/>
    <p:sldId id="306" r:id="rId13"/>
    <p:sldId id="346" r:id="rId14"/>
    <p:sldId id="307" r:id="rId15"/>
    <p:sldId id="310" r:id="rId16"/>
    <p:sldId id="322" r:id="rId17"/>
    <p:sldId id="328" r:id="rId18"/>
    <p:sldId id="325" r:id="rId19"/>
    <p:sldId id="326" r:id="rId20"/>
    <p:sldId id="329" r:id="rId21"/>
    <p:sldId id="330" r:id="rId22"/>
    <p:sldId id="331" r:id="rId23"/>
    <p:sldId id="339" r:id="rId24"/>
    <p:sldId id="348" r:id="rId25"/>
    <p:sldId id="259" r:id="rId26"/>
    <p:sldId id="357" r:id="rId27"/>
    <p:sldId id="350" r:id="rId28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9"/>
    <a:srgbClr val="0000FF"/>
    <a:srgbClr val="629DD7"/>
    <a:srgbClr val="E61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0" autoAdjust="0"/>
    <p:restoredTop sz="94701" autoAdjust="0"/>
  </p:normalViewPr>
  <p:slideViewPr>
    <p:cSldViewPr>
      <p:cViewPr>
        <p:scale>
          <a:sx n="120" d="100"/>
          <a:sy n="120" d="100"/>
        </p:scale>
        <p:origin x="-13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43998-1CD7-4DB7-B46B-BA2546BAAA2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0DB0F1D-86BE-4FC4-811C-C1A0C444799E}">
      <dgm:prSet phldrT="[Text]" custT="1"/>
      <dgm:spPr/>
      <dgm:t>
        <a:bodyPr/>
        <a:lstStyle/>
        <a:p>
          <a:r>
            <a:rPr lang="bg-BG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субстрат</a:t>
          </a:r>
          <a:endParaRPr lang="bg-BG" sz="1800" dirty="0"/>
        </a:p>
      </dgm:t>
    </dgm:pt>
    <dgm:pt modelId="{6890F612-C503-452B-B54F-10FFBF9EC5DC}" type="parTrans" cxnId="{037CD34E-126D-4F47-9339-5F96560FEA4B}">
      <dgm:prSet/>
      <dgm:spPr/>
      <dgm:t>
        <a:bodyPr/>
        <a:lstStyle/>
        <a:p>
          <a:endParaRPr lang="bg-BG"/>
        </a:p>
      </dgm:t>
    </dgm:pt>
    <dgm:pt modelId="{96C27516-0E77-44CE-A071-76FFAB82EDE4}" type="sibTrans" cxnId="{037CD34E-126D-4F47-9339-5F96560FEA4B}">
      <dgm:prSet/>
      <dgm:spPr/>
      <dgm:t>
        <a:bodyPr/>
        <a:lstStyle/>
        <a:p>
          <a:endParaRPr lang="bg-BG"/>
        </a:p>
      </dgm:t>
    </dgm:pt>
    <dgm:pt modelId="{AF50B113-F669-42BA-B74C-8CDC25C229F4}">
      <dgm:prSet phldrT="[Text]" custT="1"/>
      <dgm:spPr>
        <a:solidFill>
          <a:srgbClr val="FF0000"/>
        </a:solidFill>
      </dgm:spPr>
      <dgm:t>
        <a:bodyPr/>
        <a:lstStyle/>
        <a:p>
          <a:r>
            <a:rPr lang="bg-BG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интермедиат</a:t>
          </a:r>
          <a:endParaRPr lang="bg-BG" sz="1800" dirty="0"/>
        </a:p>
      </dgm:t>
    </dgm:pt>
    <dgm:pt modelId="{982B101E-7BCC-4488-BE8E-26F774577BE0}" type="parTrans" cxnId="{D757F7D1-4050-4BDA-825F-3190C33F2F28}">
      <dgm:prSet/>
      <dgm:spPr/>
      <dgm:t>
        <a:bodyPr/>
        <a:lstStyle/>
        <a:p>
          <a:endParaRPr lang="bg-BG"/>
        </a:p>
      </dgm:t>
    </dgm:pt>
    <dgm:pt modelId="{BC4A303F-4BD6-4B52-B752-12E4F7DCF5B9}" type="sibTrans" cxnId="{D757F7D1-4050-4BDA-825F-3190C33F2F28}">
      <dgm:prSet/>
      <dgm:spPr/>
      <dgm:t>
        <a:bodyPr/>
        <a:lstStyle/>
        <a:p>
          <a:endParaRPr lang="bg-BG"/>
        </a:p>
      </dgm:t>
    </dgm:pt>
    <dgm:pt modelId="{DC9B313C-97AB-47B4-B082-207FC48B2A85}">
      <dgm:prSet phldrT="[Text]" custT="1"/>
      <dgm:spPr/>
      <dgm:t>
        <a:bodyPr/>
        <a:lstStyle/>
        <a:p>
          <a:r>
            <a:rPr lang="bg-BG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продукт</a:t>
          </a:r>
          <a:endParaRPr lang="bg-BG" sz="1800" dirty="0"/>
        </a:p>
      </dgm:t>
    </dgm:pt>
    <dgm:pt modelId="{16757D4B-7107-4F49-8572-37B49CBC0CF1}" type="parTrans" cxnId="{41C1EF74-50D0-4CE1-BD0C-C10CA9E5F230}">
      <dgm:prSet/>
      <dgm:spPr/>
      <dgm:t>
        <a:bodyPr/>
        <a:lstStyle/>
        <a:p>
          <a:endParaRPr lang="bg-BG"/>
        </a:p>
      </dgm:t>
    </dgm:pt>
    <dgm:pt modelId="{3378D878-8C05-4796-98BE-87879A4848CF}" type="sibTrans" cxnId="{41C1EF74-50D0-4CE1-BD0C-C10CA9E5F230}">
      <dgm:prSet/>
      <dgm:spPr/>
      <dgm:t>
        <a:bodyPr/>
        <a:lstStyle/>
        <a:p>
          <a:endParaRPr lang="bg-BG"/>
        </a:p>
      </dgm:t>
    </dgm:pt>
    <dgm:pt modelId="{E2B9A8F0-D669-4BC0-9FE6-5875DA22692D}" type="pres">
      <dgm:prSet presAssocID="{C3543998-1CD7-4DB7-B46B-BA2546BAA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DDA25C6-DD58-49EF-93D4-70EA3A7F1A7D}" type="pres">
      <dgm:prSet presAssocID="{70DB0F1D-86BE-4FC4-811C-C1A0C444799E}" presName="node" presStyleLbl="node1" presStyleIdx="0" presStyleCnt="3" custScaleX="34664" custScaleY="324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FCEEEA-0B31-4EBA-85C5-9D3763305C8F}" type="pres">
      <dgm:prSet presAssocID="{96C27516-0E77-44CE-A071-76FFAB82EDE4}" presName="sibTrans" presStyleLbl="sibTrans2D1" presStyleIdx="0" presStyleCnt="2" custFlipVert="1" custScaleX="168229" custScaleY="21395"/>
      <dgm:spPr/>
      <dgm:t>
        <a:bodyPr/>
        <a:lstStyle/>
        <a:p>
          <a:endParaRPr lang="bg-BG"/>
        </a:p>
      </dgm:t>
    </dgm:pt>
    <dgm:pt modelId="{3DC4D59C-A220-4018-8E46-BA493C6D49AB}" type="pres">
      <dgm:prSet presAssocID="{96C27516-0E77-44CE-A071-76FFAB82EDE4}" presName="connectorText" presStyleLbl="sibTrans2D1" presStyleIdx="0" presStyleCnt="2"/>
      <dgm:spPr/>
      <dgm:t>
        <a:bodyPr/>
        <a:lstStyle/>
        <a:p>
          <a:endParaRPr lang="bg-BG"/>
        </a:p>
      </dgm:t>
    </dgm:pt>
    <dgm:pt modelId="{BBC15B45-74C8-4798-B3AA-B419B3C21112}" type="pres">
      <dgm:prSet presAssocID="{AF50B113-F669-42BA-B74C-8CDC25C229F4}" presName="node" presStyleLbl="node1" presStyleIdx="1" presStyleCnt="3" custScaleX="53484" custScaleY="324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61F8EC-8BF5-43EC-BD76-0EA461BE8357}" type="pres">
      <dgm:prSet presAssocID="{BC4A303F-4BD6-4B52-B752-12E4F7DCF5B9}" presName="sibTrans" presStyleLbl="sibTrans2D1" presStyleIdx="1" presStyleCnt="2" custScaleX="87219" custScaleY="21395" custLinFactNeighborX="-33372" custLinFactNeighborY="-12598"/>
      <dgm:spPr/>
      <dgm:t>
        <a:bodyPr/>
        <a:lstStyle/>
        <a:p>
          <a:endParaRPr lang="bg-BG"/>
        </a:p>
      </dgm:t>
    </dgm:pt>
    <dgm:pt modelId="{6804406A-461C-4235-A6CE-DCB6CE19133E}" type="pres">
      <dgm:prSet presAssocID="{BC4A303F-4BD6-4B52-B752-12E4F7DCF5B9}" presName="connectorText" presStyleLbl="sibTrans2D1" presStyleIdx="1" presStyleCnt="2"/>
      <dgm:spPr/>
      <dgm:t>
        <a:bodyPr/>
        <a:lstStyle/>
        <a:p>
          <a:endParaRPr lang="bg-BG"/>
        </a:p>
      </dgm:t>
    </dgm:pt>
    <dgm:pt modelId="{4AF05523-CDB7-4D55-AF07-73FE46E0D8FE}" type="pres">
      <dgm:prSet presAssocID="{DC9B313C-97AB-47B4-B082-207FC48B2A85}" presName="node" presStyleLbl="node1" presStyleIdx="2" presStyleCnt="3" custScaleX="35801" custScaleY="324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8845D11-C3C8-4877-952F-36C08013E75F}" type="presOf" srcId="{BC4A303F-4BD6-4B52-B752-12E4F7DCF5B9}" destId="{6804406A-461C-4235-A6CE-DCB6CE19133E}" srcOrd="1" destOrd="0" presId="urn:microsoft.com/office/officeart/2005/8/layout/process1"/>
    <dgm:cxn modelId="{672C211C-A1AD-46ED-B00A-23C45B9309A7}" type="presOf" srcId="{C3543998-1CD7-4DB7-B46B-BA2546BAAA20}" destId="{E2B9A8F0-D669-4BC0-9FE6-5875DA22692D}" srcOrd="0" destOrd="0" presId="urn:microsoft.com/office/officeart/2005/8/layout/process1"/>
    <dgm:cxn modelId="{D81525D8-4491-4F09-B0F5-EEB8518D5374}" type="presOf" srcId="{DC9B313C-97AB-47B4-B082-207FC48B2A85}" destId="{4AF05523-CDB7-4D55-AF07-73FE46E0D8FE}" srcOrd="0" destOrd="0" presId="urn:microsoft.com/office/officeart/2005/8/layout/process1"/>
    <dgm:cxn modelId="{96527B91-1B59-4239-9D08-491B6D3946EB}" type="presOf" srcId="{96C27516-0E77-44CE-A071-76FFAB82EDE4}" destId="{3DC4D59C-A220-4018-8E46-BA493C6D49AB}" srcOrd="1" destOrd="0" presId="urn:microsoft.com/office/officeart/2005/8/layout/process1"/>
    <dgm:cxn modelId="{41C1EF74-50D0-4CE1-BD0C-C10CA9E5F230}" srcId="{C3543998-1CD7-4DB7-B46B-BA2546BAAA20}" destId="{DC9B313C-97AB-47B4-B082-207FC48B2A85}" srcOrd="2" destOrd="0" parTransId="{16757D4B-7107-4F49-8572-37B49CBC0CF1}" sibTransId="{3378D878-8C05-4796-98BE-87879A4848CF}"/>
    <dgm:cxn modelId="{0FFA0B6B-E08A-4279-829F-A58F895B9BBE}" type="presOf" srcId="{BC4A303F-4BD6-4B52-B752-12E4F7DCF5B9}" destId="{FA61F8EC-8BF5-43EC-BD76-0EA461BE8357}" srcOrd="0" destOrd="0" presId="urn:microsoft.com/office/officeart/2005/8/layout/process1"/>
    <dgm:cxn modelId="{D757F7D1-4050-4BDA-825F-3190C33F2F28}" srcId="{C3543998-1CD7-4DB7-B46B-BA2546BAAA20}" destId="{AF50B113-F669-42BA-B74C-8CDC25C229F4}" srcOrd="1" destOrd="0" parTransId="{982B101E-7BCC-4488-BE8E-26F774577BE0}" sibTransId="{BC4A303F-4BD6-4B52-B752-12E4F7DCF5B9}"/>
    <dgm:cxn modelId="{EB10DF85-8962-43A2-9041-8B6E44A4E026}" type="presOf" srcId="{96C27516-0E77-44CE-A071-76FFAB82EDE4}" destId="{9CFCEEEA-0B31-4EBA-85C5-9D3763305C8F}" srcOrd="0" destOrd="0" presId="urn:microsoft.com/office/officeart/2005/8/layout/process1"/>
    <dgm:cxn modelId="{AE43FC6D-40D9-40E4-8141-5FA4744FA6C2}" type="presOf" srcId="{AF50B113-F669-42BA-B74C-8CDC25C229F4}" destId="{BBC15B45-74C8-4798-B3AA-B419B3C21112}" srcOrd="0" destOrd="0" presId="urn:microsoft.com/office/officeart/2005/8/layout/process1"/>
    <dgm:cxn modelId="{6D2A4798-3DC4-4B27-B18C-A1C64D44C073}" type="presOf" srcId="{70DB0F1D-86BE-4FC4-811C-C1A0C444799E}" destId="{DDDA25C6-DD58-49EF-93D4-70EA3A7F1A7D}" srcOrd="0" destOrd="0" presId="urn:microsoft.com/office/officeart/2005/8/layout/process1"/>
    <dgm:cxn modelId="{037CD34E-126D-4F47-9339-5F96560FEA4B}" srcId="{C3543998-1CD7-4DB7-B46B-BA2546BAAA20}" destId="{70DB0F1D-86BE-4FC4-811C-C1A0C444799E}" srcOrd="0" destOrd="0" parTransId="{6890F612-C503-452B-B54F-10FFBF9EC5DC}" sibTransId="{96C27516-0E77-44CE-A071-76FFAB82EDE4}"/>
    <dgm:cxn modelId="{6472C0D3-DEBD-4464-8E63-16D2CC3A701D}" type="presParOf" srcId="{E2B9A8F0-D669-4BC0-9FE6-5875DA22692D}" destId="{DDDA25C6-DD58-49EF-93D4-70EA3A7F1A7D}" srcOrd="0" destOrd="0" presId="urn:microsoft.com/office/officeart/2005/8/layout/process1"/>
    <dgm:cxn modelId="{2B7A1286-055E-42F5-B7F0-D63B2EB705DC}" type="presParOf" srcId="{E2B9A8F0-D669-4BC0-9FE6-5875DA22692D}" destId="{9CFCEEEA-0B31-4EBA-85C5-9D3763305C8F}" srcOrd="1" destOrd="0" presId="urn:microsoft.com/office/officeart/2005/8/layout/process1"/>
    <dgm:cxn modelId="{13931784-8B53-4216-8E98-C84227D155EC}" type="presParOf" srcId="{9CFCEEEA-0B31-4EBA-85C5-9D3763305C8F}" destId="{3DC4D59C-A220-4018-8E46-BA493C6D49AB}" srcOrd="0" destOrd="0" presId="urn:microsoft.com/office/officeart/2005/8/layout/process1"/>
    <dgm:cxn modelId="{9D60EA70-099C-4EB3-9988-CAFF0123BEE6}" type="presParOf" srcId="{E2B9A8F0-D669-4BC0-9FE6-5875DA22692D}" destId="{BBC15B45-74C8-4798-B3AA-B419B3C21112}" srcOrd="2" destOrd="0" presId="urn:microsoft.com/office/officeart/2005/8/layout/process1"/>
    <dgm:cxn modelId="{C6B5C32C-9A98-42E8-B1F8-BFA0A505F480}" type="presParOf" srcId="{E2B9A8F0-D669-4BC0-9FE6-5875DA22692D}" destId="{FA61F8EC-8BF5-43EC-BD76-0EA461BE8357}" srcOrd="3" destOrd="0" presId="urn:microsoft.com/office/officeart/2005/8/layout/process1"/>
    <dgm:cxn modelId="{3DD56183-3023-4D78-8E45-6311A90D1E66}" type="presParOf" srcId="{FA61F8EC-8BF5-43EC-BD76-0EA461BE8357}" destId="{6804406A-461C-4235-A6CE-DCB6CE19133E}" srcOrd="0" destOrd="0" presId="urn:microsoft.com/office/officeart/2005/8/layout/process1"/>
    <dgm:cxn modelId="{DCCD5C87-00E9-493C-94F3-574947B911DD}" type="presParOf" srcId="{E2B9A8F0-D669-4BC0-9FE6-5875DA22692D}" destId="{4AF05523-CDB7-4D55-AF07-73FE46E0D8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43998-1CD7-4DB7-B46B-BA2546BAAA2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0DB0F1D-86BE-4FC4-811C-C1A0C444799E}">
      <dgm:prSet phldrT="[Text]" custT="1"/>
      <dgm:spPr/>
      <dgm:t>
        <a:bodyPr/>
        <a:lstStyle/>
        <a:p>
          <a:r>
            <a:rPr lang="bg-BG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субстрат</a:t>
          </a:r>
          <a:endParaRPr lang="bg-BG" sz="1800" dirty="0"/>
        </a:p>
      </dgm:t>
    </dgm:pt>
    <dgm:pt modelId="{6890F612-C503-452B-B54F-10FFBF9EC5DC}" type="parTrans" cxnId="{037CD34E-126D-4F47-9339-5F96560FEA4B}">
      <dgm:prSet/>
      <dgm:spPr/>
      <dgm:t>
        <a:bodyPr/>
        <a:lstStyle/>
        <a:p>
          <a:endParaRPr lang="bg-BG"/>
        </a:p>
      </dgm:t>
    </dgm:pt>
    <dgm:pt modelId="{96C27516-0E77-44CE-A071-76FFAB82EDE4}" type="sibTrans" cxnId="{037CD34E-126D-4F47-9339-5F96560FEA4B}">
      <dgm:prSet/>
      <dgm:spPr/>
      <dgm:t>
        <a:bodyPr/>
        <a:lstStyle/>
        <a:p>
          <a:endParaRPr lang="bg-BG"/>
        </a:p>
      </dgm:t>
    </dgm:pt>
    <dgm:pt modelId="{AF50B113-F669-42BA-B74C-8CDC25C229F4}">
      <dgm:prSet phldrT="[Text]" custT="1"/>
      <dgm:spPr>
        <a:solidFill>
          <a:srgbClr val="FF0000"/>
        </a:solidFill>
      </dgm:spPr>
      <dgm:t>
        <a:bodyPr/>
        <a:lstStyle/>
        <a:p>
          <a:r>
            <a:rPr lang="bg-BG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интермедиат</a:t>
          </a:r>
          <a:endParaRPr lang="bg-BG" sz="2000" b="1" dirty="0"/>
        </a:p>
      </dgm:t>
    </dgm:pt>
    <dgm:pt modelId="{982B101E-7BCC-4488-BE8E-26F774577BE0}" type="parTrans" cxnId="{D757F7D1-4050-4BDA-825F-3190C33F2F28}">
      <dgm:prSet/>
      <dgm:spPr/>
      <dgm:t>
        <a:bodyPr/>
        <a:lstStyle/>
        <a:p>
          <a:endParaRPr lang="bg-BG"/>
        </a:p>
      </dgm:t>
    </dgm:pt>
    <dgm:pt modelId="{BC4A303F-4BD6-4B52-B752-12E4F7DCF5B9}" type="sibTrans" cxnId="{D757F7D1-4050-4BDA-825F-3190C33F2F28}">
      <dgm:prSet/>
      <dgm:spPr/>
      <dgm:t>
        <a:bodyPr/>
        <a:lstStyle/>
        <a:p>
          <a:endParaRPr lang="bg-BG"/>
        </a:p>
      </dgm:t>
    </dgm:pt>
    <dgm:pt modelId="{DC9B313C-97AB-47B4-B082-207FC48B2A85}">
      <dgm:prSet phldrT="[Text]" custT="1"/>
      <dgm:spPr/>
      <dgm:t>
        <a:bodyPr/>
        <a:lstStyle/>
        <a:p>
          <a:r>
            <a:rPr lang="bg-BG" sz="1800" dirty="0" smtClean="0">
              <a:latin typeface="Arial" panose="020B0604020202020204" pitchFamily="34" charset="0"/>
              <a:cs typeface="Arial" panose="020B0604020202020204" pitchFamily="34" charset="0"/>
            </a:rPr>
            <a:t>лекарство</a:t>
          </a:r>
          <a:endParaRPr lang="bg-BG" sz="1800" dirty="0"/>
        </a:p>
      </dgm:t>
    </dgm:pt>
    <dgm:pt modelId="{16757D4B-7107-4F49-8572-37B49CBC0CF1}" type="parTrans" cxnId="{41C1EF74-50D0-4CE1-BD0C-C10CA9E5F230}">
      <dgm:prSet/>
      <dgm:spPr/>
      <dgm:t>
        <a:bodyPr/>
        <a:lstStyle/>
        <a:p>
          <a:endParaRPr lang="bg-BG"/>
        </a:p>
      </dgm:t>
    </dgm:pt>
    <dgm:pt modelId="{3378D878-8C05-4796-98BE-87879A4848CF}" type="sibTrans" cxnId="{41C1EF74-50D0-4CE1-BD0C-C10CA9E5F230}">
      <dgm:prSet/>
      <dgm:spPr/>
      <dgm:t>
        <a:bodyPr/>
        <a:lstStyle/>
        <a:p>
          <a:endParaRPr lang="bg-BG"/>
        </a:p>
      </dgm:t>
    </dgm:pt>
    <dgm:pt modelId="{E2B9A8F0-D669-4BC0-9FE6-5875DA22692D}" type="pres">
      <dgm:prSet presAssocID="{C3543998-1CD7-4DB7-B46B-BA2546BAA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DDA25C6-DD58-49EF-93D4-70EA3A7F1A7D}" type="pres">
      <dgm:prSet presAssocID="{70DB0F1D-86BE-4FC4-811C-C1A0C444799E}" presName="node" presStyleLbl="node1" presStyleIdx="0" presStyleCnt="3" custScaleX="34664" custScaleY="324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FCEEEA-0B31-4EBA-85C5-9D3763305C8F}" type="pres">
      <dgm:prSet presAssocID="{96C27516-0E77-44CE-A071-76FFAB82EDE4}" presName="sibTrans" presStyleLbl="sibTrans2D1" presStyleIdx="0" presStyleCnt="2" custFlipVert="1" custScaleX="168229" custScaleY="21395"/>
      <dgm:spPr/>
      <dgm:t>
        <a:bodyPr/>
        <a:lstStyle/>
        <a:p>
          <a:endParaRPr lang="bg-BG"/>
        </a:p>
      </dgm:t>
    </dgm:pt>
    <dgm:pt modelId="{3DC4D59C-A220-4018-8E46-BA493C6D49AB}" type="pres">
      <dgm:prSet presAssocID="{96C27516-0E77-44CE-A071-76FFAB82EDE4}" presName="connectorText" presStyleLbl="sibTrans2D1" presStyleIdx="0" presStyleCnt="2"/>
      <dgm:spPr/>
      <dgm:t>
        <a:bodyPr/>
        <a:lstStyle/>
        <a:p>
          <a:endParaRPr lang="bg-BG"/>
        </a:p>
      </dgm:t>
    </dgm:pt>
    <dgm:pt modelId="{BBC15B45-74C8-4798-B3AA-B419B3C21112}" type="pres">
      <dgm:prSet presAssocID="{AF50B113-F669-42BA-B74C-8CDC25C229F4}" presName="node" presStyleLbl="node1" presStyleIdx="1" presStyleCnt="3" custScaleX="53484" custScaleY="324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61F8EC-8BF5-43EC-BD76-0EA461BE8357}" type="pres">
      <dgm:prSet presAssocID="{BC4A303F-4BD6-4B52-B752-12E4F7DCF5B9}" presName="sibTrans" presStyleLbl="sibTrans2D1" presStyleIdx="1" presStyleCnt="2" custScaleX="87219" custScaleY="21395" custLinFactNeighborX="-33372" custLinFactNeighborY="-12598"/>
      <dgm:spPr/>
      <dgm:t>
        <a:bodyPr/>
        <a:lstStyle/>
        <a:p>
          <a:endParaRPr lang="bg-BG"/>
        </a:p>
      </dgm:t>
    </dgm:pt>
    <dgm:pt modelId="{6804406A-461C-4235-A6CE-DCB6CE19133E}" type="pres">
      <dgm:prSet presAssocID="{BC4A303F-4BD6-4B52-B752-12E4F7DCF5B9}" presName="connectorText" presStyleLbl="sibTrans2D1" presStyleIdx="1" presStyleCnt="2"/>
      <dgm:spPr/>
      <dgm:t>
        <a:bodyPr/>
        <a:lstStyle/>
        <a:p>
          <a:endParaRPr lang="bg-BG"/>
        </a:p>
      </dgm:t>
    </dgm:pt>
    <dgm:pt modelId="{4AF05523-CDB7-4D55-AF07-73FE46E0D8FE}" type="pres">
      <dgm:prSet presAssocID="{DC9B313C-97AB-47B4-B082-207FC48B2A85}" presName="node" presStyleLbl="node1" presStyleIdx="2" presStyleCnt="3" custScaleX="35801" custScaleY="324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1C1EF74-50D0-4CE1-BD0C-C10CA9E5F230}" srcId="{C3543998-1CD7-4DB7-B46B-BA2546BAAA20}" destId="{DC9B313C-97AB-47B4-B082-207FC48B2A85}" srcOrd="2" destOrd="0" parTransId="{16757D4B-7107-4F49-8572-37B49CBC0CF1}" sibTransId="{3378D878-8C05-4796-98BE-87879A4848CF}"/>
    <dgm:cxn modelId="{C8B026E7-E9F3-47BA-BAC2-0F2192B27BB6}" type="presOf" srcId="{BC4A303F-4BD6-4B52-B752-12E4F7DCF5B9}" destId="{6804406A-461C-4235-A6CE-DCB6CE19133E}" srcOrd="1" destOrd="0" presId="urn:microsoft.com/office/officeart/2005/8/layout/process1"/>
    <dgm:cxn modelId="{85572638-D482-4CC5-9419-F29D04725259}" type="presOf" srcId="{96C27516-0E77-44CE-A071-76FFAB82EDE4}" destId="{9CFCEEEA-0B31-4EBA-85C5-9D3763305C8F}" srcOrd="0" destOrd="0" presId="urn:microsoft.com/office/officeart/2005/8/layout/process1"/>
    <dgm:cxn modelId="{46390B30-B2E1-412E-A814-A8553D8A41F5}" type="presOf" srcId="{DC9B313C-97AB-47B4-B082-207FC48B2A85}" destId="{4AF05523-CDB7-4D55-AF07-73FE46E0D8FE}" srcOrd="0" destOrd="0" presId="urn:microsoft.com/office/officeart/2005/8/layout/process1"/>
    <dgm:cxn modelId="{037CD34E-126D-4F47-9339-5F96560FEA4B}" srcId="{C3543998-1CD7-4DB7-B46B-BA2546BAAA20}" destId="{70DB0F1D-86BE-4FC4-811C-C1A0C444799E}" srcOrd="0" destOrd="0" parTransId="{6890F612-C503-452B-B54F-10FFBF9EC5DC}" sibTransId="{96C27516-0E77-44CE-A071-76FFAB82EDE4}"/>
    <dgm:cxn modelId="{3A8F41D2-EF6E-4A96-B5CA-5A5FFC99F0F7}" type="presOf" srcId="{AF50B113-F669-42BA-B74C-8CDC25C229F4}" destId="{BBC15B45-74C8-4798-B3AA-B419B3C21112}" srcOrd="0" destOrd="0" presId="urn:microsoft.com/office/officeart/2005/8/layout/process1"/>
    <dgm:cxn modelId="{0A96C38C-3FC2-4216-8DC2-81E50B129B34}" type="presOf" srcId="{70DB0F1D-86BE-4FC4-811C-C1A0C444799E}" destId="{DDDA25C6-DD58-49EF-93D4-70EA3A7F1A7D}" srcOrd="0" destOrd="0" presId="urn:microsoft.com/office/officeart/2005/8/layout/process1"/>
    <dgm:cxn modelId="{C05E1433-8895-4F1B-B79F-21BBDEC6BBDD}" type="presOf" srcId="{C3543998-1CD7-4DB7-B46B-BA2546BAAA20}" destId="{E2B9A8F0-D669-4BC0-9FE6-5875DA22692D}" srcOrd="0" destOrd="0" presId="urn:microsoft.com/office/officeart/2005/8/layout/process1"/>
    <dgm:cxn modelId="{C8A9B394-685E-44C8-8F7A-06651201F7F4}" type="presOf" srcId="{96C27516-0E77-44CE-A071-76FFAB82EDE4}" destId="{3DC4D59C-A220-4018-8E46-BA493C6D49AB}" srcOrd="1" destOrd="0" presId="urn:microsoft.com/office/officeart/2005/8/layout/process1"/>
    <dgm:cxn modelId="{165CD9FF-F43B-4439-AB8D-244D97E52A9A}" type="presOf" srcId="{BC4A303F-4BD6-4B52-B752-12E4F7DCF5B9}" destId="{FA61F8EC-8BF5-43EC-BD76-0EA461BE8357}" srcOrd="0" destOrd="0" presId="urn:microsoft.com/office/officeart/2005/8/layout/process1"/>
    <dgm:cxn modelId="{D757F7D1-4050-4BDA-825F-3190C33F2F28}" srcId="{C3543998-1CD7-4DB7-B46B-BA2546BAAA20}" destId="{AF50B113-F669-42BA-B74C-8CDC25C229F4}" srcOrd="1" destOrd="0" parTransId="{982B101E-7BCC-4488-BE8E-26F774577BE0}" sibTransId="{BC4A303F-4BD6-4B52-B752-12E4F7DCF5B9}"/>
    <dgm:cxn modelId="{689545B5-26BC-47FA-8883-03BA64671B45}" type="presParOf" srcId="{E2B9A8F0-D669-4BC0-9FE6-5875DA22692D}" destId="{DDDA25C6-DD58-49EF-93D4-70EA3A7F1A7D}" srcOrd="0" destOrd="0" presId="urn:microsoft.com/office/officeart/2005/8/layout/process1"/>
    <dgm:cxn modelId="{E1E6CEED-84E0-497D-B7A1-59BAEA3BC05B}" type="presParOf" srcId="{E2B9A8F0-D669-4BC0-9FE6-5875DA22692D}" destId="{9CFCEEEA-0B31-4EBA-85C5-9D3763305C8F}" srcOrd="1" destOrd="0" presId="urn:microsoft.com/office/officeart/2005/8/layout/process1"/>
    <dgm:cxn modelId="{238A76F5-93AB-4834-AA90-03673916992C}" type="presParOf" srcId="{9CFCEEEA-0B31-4EBA-85C5-9D3763305C8F}" destId="{3DC4D59C-A220-4018-8E46-BA493C6D49AB}" srcOrd="0" destOrd="0" presId="urn:microsoft.com/office/officeart/2005/8/layout/process1"/>
    <dgm:cxn modelId="{EDD41B99-7FD5-47F6-85E8-8059A0005A70}" type="presParOf" srcId="{E2B9A8F0-D669-4BC0-9FE6-5875DA22692D}" destId="{BBC15B45-74C8-4798-B3AA-B419B3C21112}" srcOrd="2" destOrd="0" presId="urn:microsoft.com/office/officeart/2005/8/layout/process1"/>
    <dgm:cxn modelId="{2A2D7E27-F8F8-4A79-BBD9-4D91FB72F2B3}" type="presParOf" srcId="{E2B9A8F0-D669-4BC0-9FE6-5875DA22692D}" destId="{FA61F8EC-8BF5-43EC-BD76-0EA461BE8357}" srcOrd="3" destOrd="0" presId="urn:microsoft.com/office/officeart/2005/8/layout/process1"/>
    <dgm:cxn modelId="{5347D836-C9DA-4F97-A9AA-2F36907108EC}" type="presParOf" srcId="{FA61F8EC-8BF5-43EC-BD76-0EA461BE8357}" destId="{6804406A-461C-4235-A6CE-DCB6CE19133E}" srcOrd="0" destOrd="0" presId="urn:microsoft.com/office/officeart/2005/8/layout/process1"/>
    <dgm:cxn modelId="{99FC56D7-E724-4A62-AB66-2015B480E93C}" type="presParOf" srcId="{E2B9A8F0-D669-4BC0-9FE6-5875DA22692D}" destId="{4AF05523-CDB7-4D55-AF07-73FE46E0D8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25C6-DD58-49EF-93D4-70EA3A7F1A7D}">
      <dsp:nvSpPr>
        <dsp:cNvPr id="0" name=""/>
        <dsp:cNvSpPr/>
      </dsp:nvSpPr>
      <dsp:spPr>
        <a:xfrm>
          <a:off x="764" y="475735"/>
          <a:ext cx="1512179" cy="848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субстрат</a:t>
          </a:r>
          <a:endParaRPr lang="bg-BG" sz="1800" kern="1200" dirty="0"/>
        </a:p>
      </dsp:txBody>
      <dsp:txXfrm>
        <a:off x="25622" y="500593"/>
        <a:ext cx="1462463" cy="799013"/>
      </dsp:txXfrm>
    </dsp:sp>
    <dsp:sp modelId="{9CFCEEEA-0B31-4EBA-85C5-9D3763305C8F}">
      <dsp:nvSpPr>
        <dsp:cNvPr id="0" name=""/>
        <dsp:cNvSpPr/>
      </dsp:nvSpPr>
      <dsp:spPr>
        <a:xfrm flipV="1">
          <a:off x="1633682" y="784367"/>
          <a:ext cx="1555826" cy="231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 rot="10800000">
        <a:off x="1633682" y="830660"/>
        <a:ext cx="1486386" cy="138880"/>
      </dsp:txXfrm>
    </dsp:sp>
    <dsp:sp modelId="{BBC15B45-74C8-4798-B3AA-B419B3C21112}">
      <dsp:nvSpPr>
        <dsp:cNvPr id="0" name=""/>
        <dsp:cNvSpPr/>
      </dsp:nvSpPr>
      <dsp:spPr>
        <a:xfrm>
          <a:off x="3257900" y="475735"/>
          <a:ext cx="2333181" cy="84872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интермедиат</a:t>
          </a:r>
          <a:endParaRPr lang="bg-BG" sz="1800" kern="1200" dirty="0"/>
        </a:p>
      </dsp:txBody>
      <dsp:txXfrm>
        <a:off x="3282758" y="500593"/>
        <a:ext cx="2283465" cy="799013"/>
      </dsp:txXfrm>
    </dsp:sp>
    <dsp:sp modelId="{FA61F8EC-8BF5-43EC-BD76-0EA461BE8357}">
      <dsp:nvSpPr>
        <dsp:cNvPr id="0" name=""/>
        <dsp:cNvSpPr/>
      </dsp:nvSpPr>
      <dsp:spPr>
        <a:xfrm>
          <a:off x="5777788" y="648072"/>
          <a:ext cx="806624" cy="231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>
        <a:off x="5777788" y="694365"/>
        <a:ext cx="737184" cy="138880"/>
      </dsp:txXfrm>
    </dsp:sp>
    <dsp:sp modelId="{4AF05523-CDB7-4D55-AF07-73FE46E0D8FE}">
      <dsp:nvSpPr>
        <dsp:cNvPr id="0" name=""/>
        <dsp:cNvSpPr/>
      </dsp:nvSpPr>
      <dsp:spPr>
        <a:xfrm>
          <a:off x="7336037" y="475317"/>
          <a:ext cx="1561779" cy="849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продукт</a:t>
          </a:r>
          <a:endParaRPr lang="bg-BG" sz="1800" kern="1200" dirty="0"/>
        </a:p>
      </dsp:txBody>
      <dsp:txXfrm>
        <a:off x="7360920" y="500200"/>
        <a:ext cx="1512013" cy="799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25C6-DD58-49EF-93D4-70EA3A7F1A7D}">
      <dsp:nvSpPr>
        <dsp:cNvPr id="0" name=""/>
        <dsp:cNvSpPr/>
      </dsp:nvSpPr>
      <dsp:spPr>
        <a:xfrm>
          <a:off x="764" y="475735"/>
          <a:ext cx="1512179" cy="848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субстрат</a:t>
          </a:r>
          <a:endParaRPr lang="bg-BG" sz="1800" kern="1200" dirty="0"/>
        </a:p>
      </dsp:txBody>
      <dsp:txXfrm>
        <a:off x="25622" y="500593"/>
        <a:ext cx="1462463" cy="799013"/>
      </dsp:txXfrm>
    </dsp:sp>
    <dsp:sp modelId="{9CFCEEEA-0B31-4EBA-85C5-9D3763305C8F}">
      <dsp:nvSpPr>
        <dsp:cNvPr id="0" name=""/>
        <dsp:cNvSpPr/>
      </dsp:nvSpPr>
      <dsp:spPr>
        <a:xfrm flipV="1">
          <a:off x="1633682" y="784367"/>
          <a:ext cx="1555826" cy="231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 rot="10800000">
        <a:off x="1633682" y="830660"/>
        <a:ext cx="1486386" cy="138880"/>
      </dsp:txXfrm>
    </dsp:sp>
    <dsp:sp modelId="{BBC15B45-74C8-4798-B3AA-B419B3C21112}">
      <dsp:nvSpPr>
        <dsp:cNvPr id="0" name=""/>
        <dsp:cNvSpPr/>
      </dsp:nvSpPr>
      <dsp:spPr>
        <a:xfrm>
          <a:off x="3257900" y="475735"/>
          <a:ext cx="2333181" cy="84872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интермедиат</a:t>
          </a:r>
          <a:endParaRPr lang="bg-BG" sz="2000" b="1" kern="1200" dirty="0"/>
        </a:p>
      </dsp:txBody>
      <dsp:txXfrm>
        <a:off x="3282758" y="500593"/>
        <a:ext cx="2283465" cy="799013"/>
      </dsp:txXfrm>
    </dsp:sp>
    <dsp:sp modelId="{FA61F8EC-8BF5-43EC-BD76-0EA461BE8357}">
      <dsp:nvSpPr>
        <dsp:cNvPr id="0" name=""/>
        <dsp:cNvSpPr/>
      </dsp:nvSpPr>
      <dsp:spPr>
        <a:xfrm>
          <a:off x="5777788" y="648072"/>
          <a:ext cx="806624" cy="231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>
        <a:off x="5777788" y="694365"/>
        <a:ext cx="737184" cy="138880"/>
      </dsp:txXfrm>
    </dsp:sp>
    <dsp:sp modelId="{4AF05523-CDB7-4D55-AF07-73FE46E0D8FE}">
      <dsp:nvSpPr>
        <dsp:cNvPr id="0" name=""/>
        <dsp:cNvSpPr/>
      </dsp:nvSpPr>
      <dsp:spPr>
        <a:xfrm>
          <a:off x="7336037" y="475317"/>
          <a:ext cx="1561779" cy="849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лекарство</a:t>
          </a:r>
          <a:endParaRPr lang="bg-BG" sz="1800" kern="1200" dirty="0"/>
        </a:p>
      </dsp:txBody>
      <dsp:txXfrm>
        <a:off x="7360920" y="500200"/>
        <a:ext cx="1512013" cy="79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8DAB-4454-41D5-B84D-8CC365B3B7EE}" type="datetimeFigureOut">
              <a:rPr lang="bg-BG" smtClean="0"/>
              <a:t>5.2.2018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26A6-6F9E-464E-BBA7-D5CF5451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34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0D7C-E901-4E22-BCFC-E7DCED76B7A3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347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1DD1-587E-45C7-B98C-630EB493E812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31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FD61-FBC2-4953-8ED2-6F123C724E27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033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62D-880B-4358-8B9D-D74440CE24CF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226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15C-6D53-487D-92D7-1E54BCCBB8DC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492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043-1B9D-4EA3-8754-C24A7703DA20}" type="datetime1">
              <a:rPr lang="bg-BG" smtClean="0"/>
              <a:t>5.2.2018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73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E8C7-1E76-4ACD-86E6-C2CFAF4A4FC6}" type="datetime1">
              <a:rPr lang="bg-BG" smtClean="0"/>
              <a:t>5.2.2018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1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D34F-2183-4415-9CDC-6B010BB6C5BE}" type="datetime1">
              <a:rPr lang="bg-BG" smtClean="0"/>
              <a:t>5.2.2018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95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450-348E-46CF-AD79-111EC28184E7}" type="datetime1">
              <a:rPr lang="bg-BG" smtClean="0"/>
              <a:t>5.2.2018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4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4E62-91BD-4C88-AC4E-D70DEF6C1DD6}" type="datetime1">
              <a:rPr lang="bg-BG" smtClean="0"/>
              <a:t>5.2.2018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428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773-B60D-4594-8AA1-FD3E77F8388F}" type="datetime1">
              <a:rPr lang="bg-BG" smtClean="0"/>
              <a:t>5.2.2018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1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A794-F899-49F7-83AD-BA8738751BD0}" type="datetime1">
              <a:rPr lang="bg-BG" smtClean="0"/>
              <a:t>5.2.2018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A3AC-9A57-4976-A3FD-E343632280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02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ogo_IOCCP-BAS-01a_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956"/>
            <a:ext cx="1708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569" y="1844824"/>
            <a:ext cx="8170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bg-BG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Редукцията на органични съединения като инструмент за получаване на фармацевтично значими структури – значими реагенти за редукция: комплексни </a:t>
            </a:r>
            <a:r>
              <a:rPr lang="bg-BG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хидриди</a:t>
            </a:r>
            <a:r>
              <a:rPr lang="bg-BG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алуминий и бор; </a:t>
            </a:r>
            <a:r>
              <a:rPr lang="bg-BG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борани</a:t>
            </a:r>
            <a:endParaRPr lang="bg-BG" alt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4898" y="3820978"/>
            <a:ext cx="341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-р Яна Иванова Николова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1873" y="6175523"/>
            <a:ext cx="14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София,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25525" y="561454"/>
            <a:ext cx="7092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Българска академия на науките</a:t>
            </a:r>
          </a:p>
          <a:p>
            <a:pPr algn="ctr" eaLnBrk="1" hangingPunct="1"/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по о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рганична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химия с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център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фитохимия</a:t>
            </a: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рганичен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интез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и С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тереохимия“</a:t>
            </a: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3" y="4653136"/>
            <a:ext cx="862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главен асистент по професионално направление „Химически науки” 4.2, научна специалност „Органична химия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нуждите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„Органичен синтез и стереохимия“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ban-bulgarian-academy-of-scienc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3447"/>
            <a:ext cx="1399232" cy="6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374" y="764704"/>
            <a:ext cx="792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Редукция на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карбоксилни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киселини и техни производни с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  <a:r>
              <a:rPr lang="bg-BG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93" y="188640"/>
            <a:ext cx="87282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КАРБОНИЛНИ СЪЕДИНЕНИЯ ДО ХИДРОКСИЛНИ ПРОИЗВОДНИ</a:t>
            </a:r>
            <a:endParaRPr lang="bg-BG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27784" y="1412776"/>
            <a:ext cx="3888432" cy="720080"/>
            <a:chOff x="3059832" y="1556792"/>
            <a:chExt cx="3888432" cy="72008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111887"/>
                </p:ext>
              </p:extLst>
            </p:nvPr>
          </p:nvGraphicFramePr>
          <p:xfrm>
            <a:off x="3177784" y="1657514"/>
            <a:ext cx="3652529" cy="518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9" name="CS ChemDraw Drawing" r:id="rId3" imgW="2435019" imgH="345757" progId="ChemDraw.Document.6.0">
                    <p:embed/>
                  </p:oleObj>
                </mc:Choice>
                <mc:Fallback>
                  <p:oleObj name="CS ChemDraw Drawing" r:id="rId3" imgW="2435019" imgH="34575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7784" y="1657514"/>
                          <a:ext cx="3652529" cy="518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3059832" y="1556792"/>
              <a:ext cx="3888432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0708" y="2708920"/>
            <a:ext cx="7422584" cy="2240959"/>
            <a:chOff x="179512" y="2670011"/>
            <a:chExt cx="7422584" cy="2240959"/>
          </a:xfrm>
        </p:grpSpPr>
        <p:sp>
          <p:nvSpPr>
            <p:cNvPr id="27" name="Rounded Rectangle 26"/>
            <p:cNvSpPr/>
            <p:nvPr/>
          </p:nvSpPr>
          <p:spPr>
            <a:xfrm>
              <a:off x="2699792" y="2670011"/>
              <a:ext cx="2880320" cy="15841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5868" y="4326195"/>
              <a:ext cx="2609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силно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реактивоспособни</a:t>
              </a:r>
              <a:endParaRPr lang="bg-BG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интермедиати</a:t>
              </a:r>
              <a:endParaRPr lang="bg-BG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0300195"/>
                </p:ext>
              </p:extLst>
            </p:nvPr>
          </p:nvGraphicFramePr>
          <p:xfrm>
            <a:off x="179512" y="2814027"/>
            <a:ext cx="7422584" cy="1279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0" name="CS ChemDraw Drawing" r:id="rId5" imgW="6185487" imgH="1066562" progId="ChemDraw.Document.6.0">
                    <p:embed/>
                  </p:oleObj>
                </mc:Choice>
                <mc:Fallback>
                  <p:oleObj name="CS ChemDraw Drawing" r:id="rId5" imgW="6185487" imgH="10665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9512" y="2814027"/>
                          <a:ext cx="7422584" cy="12798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22729"/>
              </p:ext>
            </p:extLst>
          </p:nvPr>
        </p:nvGraphicFramePr>
        <p:xfrm>
          <a:off x="2057558" y="5445224"/>
          <a:ext cx="5028885" cy="8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1" name="CS ChemDraw Drawing" r:id="rId7" imgW="4571714" imgH="772239" progId="ChemDraw.Document.6.0">
                  <p:embed/>
                </p:oleObj>
              </mc:Choice>
              <mc:Fallback>
                <p:oleObj name="CS ChemDraw Drawing" r:id="rId7" imgW="4571714" imgH="772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558" y="5445224"/>
                        <a:ext cx="5028885" cy="8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040072" y="6525344"/>
            <a:ext cx="7140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Morales-Serna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A.;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García-Ríos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Bernal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Gaviño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Cárdenas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1375-1382</a:t>
            </a:r>
          </a:p>
        </p:txBody>
      </p:sp>
    </p:spTree>
    <p:extLst>
      <p:ext uri="{BB962C8B-B14F-4D97-AF65-F5344CB8AC3E}">
        <p14:creationId xmlns:p14="http://schemas.microsoft.com/office/powerpoint/2010/main" val="20139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374" y="836712"/>
            <a:ext cx="277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Редукция на естери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93" y="188640"/>
            <a:ext cx="87282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КАРБОНИЛНИ СЪЕДИНЕНИЯ ДО ХИДРОКСИЛНИ ПРОИЗВОДНИ</a:t>
            </a:r>
            <a:endParaRPr lang="bg-BG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55776" y="1412776"/>
            <a:ext cx="4032448" cy="936104"/>
            <a:chOff x="2555776" y="2960948"/>
            <a:chExt cx="4032448" cy="93610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815414"/>
                </p:ext>
              </p:extLst>
            </p:nvPr>
          </p:nvGraphicFramePr>
          <p:xfrm>
            <a:off x="2626793" y="3109139"/>
            <a:ext cx="3890415" cy="639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32" name="CS ChemDraw Drawing" r:id="rId3" imgW="2593610" imgH="426482" progId="ChemDraw.Document.6.0">
                    <p:embed/>
                  </p:oleObj>
                </mc:Choice>
                <mc:Fallback>
                  <p:oleObj name="CS ChemDraw Drawing" r:id="rId3" imgW="2593610" imgH="4264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6793" y="3109139"/>
                          <a:ext cx="3890415" cy="6397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555776" y="2960948"/>
              <a:ext cx="403244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009" y="2844225"/>
            <a:ext cx="813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Етап от синтеза на природния продукт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подофилотоксин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влизащ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състава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антитуморни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медикаменти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Toposar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Vumon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60607"/>
              </p:ext>
            </p:extLst>
          </p:nvPr>
        </p:nvGraphicFramePr>
        <p:xfrm>
          <a:off x="604819" y="3664282"/>
          <a:ext cx="7934363" cy="214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3" name="CS ChemDraw Drawing" r:id="rId5" imgW="6612314" imgH="1784160" progId="ChemDraw.Document.6.0">
                  <p:embed/>
                </p:oleObj>
              </mc:Choice>
              <mc:Fallback>
                <p:oleObj name="CS ChemDraw Drawing" r:id="rId5" imgW="6612314" imgH="1784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819" y="3664282"/>
                        <a:ext cx="7934363" cy="2140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6732240" y="3573016"/>
            <a:ext cx="2016224" cy="2376264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/>
        </p:nvSpPr>
        <p:spPr>
          <a:xfrm>
            <a:off x="6750801" y="6042774"/>
            <a:ext cx="192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подофилотоксин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687" y="6464369"/>
            <a:ext cx="384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Glinski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B.;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Durst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573-575</a:t>
            </a:r>
          </a:p>
        </p:txBody>
      </p:sp>
    </p:spTree>
    <p:extLst>
      <p:ext uri="{BB962C8B-B14F-4D97-AF65-F5344CB8AC3E}">
        <p14:creationId xmlns:p14="http://schemas.microsoft.com/office/powerpoint/2010/main" val="2380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3130" y="188640"/>
            <a:ext cx="75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АМИДИ ДО ХИДРОКСИЛНИ ПРОИЗВОДНИ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015716" y="980728"/>
            <a:ext cx="5112568" cy="864096"/>
            <a:chOff x="3131840" y="1124744"/>
            <a:chExt cx="5112568" cy="86409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051354"/>
                </p:ext>
              </p:extLst>
            </p:nvPr>
          </p:nvGraphicFramePr>
          <p:xfrm>
            <a:off x="3249724" y="1218754"/>
            <a:ext cx="4878388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48" name="CS ChemDraw Drawing" r:id="rId3" imgW="3251978" imgH="450771" progId="ChemDraw.Document.6.0">
                    <p:embed/>
                  </p:oleObj>
                </mc:Choice>
                <mc:Fallback>
                  <p:oleObj name="CS ChemDraw Drawing" r:id="rId3" imgW="3251978" imgH="45077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49724" y="1218754"/>
                          <a:ext cx="4878388" cy="676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131840" y="1124744"/>
              <a:ext cx="5112568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536231" y="2852936"/>
            <a:ext cx="1265274" cy="136815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1" name="Group 20"/>
          <p:cNvGrpSpPr/>
          <p:nvPr/>
        </p:nvGrpSpPr>
        <p:grpSpPr>
          <a:xfrm>
            <a:off x="409727" y="4509120"/>
            <a:ext cx="2016224" cy="1296144"/>
            <a:chOff x="899592" y="4149080"/>
            <a:chExt cx="2016224" cy="1296144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001181"/>
                </p:ext>
              </p:extLst>
            </p:nvPr>
          </p:nvGraphicFramePr>
          <p:xfrm>
            <a:off x="1055683" y="4245941"/>
            <a:ext cx="1704042" cy="1102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49" name="CS ChemDraw Drawing" r:id="rId5" imgW="1420035" imgH="918686" progId="ChemDraw.Document.6.0">
                    <p:embed/>
                  </p:oleObj>
                </mc:Choice>
                <mc:Fallback>
                  <p:oleObj name="CS ChemDraw Drawing" r:id="rId5" imgW="1420035" imgH="91868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55683" y="4245941"/>
                          <a:ext cx="1704042" cy="1102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ounded Rectangle 19"/>
            <p:cNvSpPr/>
            <p:nvPr/>
          </p:nvSpPr>
          <p:spPr>
            <a:xfrm>
              <a:off x="899592" y="4149080"/>
              <a:ext cx="2016224" cy="1296144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4692" y="5868561"/>
            <a:ext cx="139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Алфентанил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Alfenta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4279" y="5868561"/>
            <a:ext cx="1383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Суфентанил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Sufenta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9719" y="5868561"/>
            <a:ext cx="1633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Ремифентанил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Ultiva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43813"/>
              </p:ext>
            </p:extLst>
          </p:nvPr>
        </p:nvGraphicFramePr>
        <p:xfrm>
          <a:off x="3206338" y="4717844"/>
          <a:ext cx="1069333" cy="9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0" name="CS ChemDraw Drawing" r:id="rId7" imgW="891111" imgH="786170" progId="ChemDraw.Document.6.0">
                  <p:embed/>
                </p:oleObj>
              </mc:Choice>
              <mc:Fallback>
                <p:oleObj name="CS ChemDraw Drawing" r:id="rId7" imgW="891111" imgH="786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6338" y="4717844"/>
                        <a:ext cx="1069333" cy="94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95014"/>
              </p:ext>
            </p:extLst>
          </p:nvPr>
        </p:nvGraphicFramePr>
        <p:xfrm>
          <a:off x="5039112" y="4949302"/>
          <a:ext cx="994238" cy="48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1" name="CS ChemDraw Drawing" r:id="rId9" imgW="828532" imgH="400407" progId="ChemDraw.Document.6.0">
                  <p:embed/>
                </p:oleObj>
              </mc:Choice>
              <mc:Fallback>
                <p:oleObj name="CS ChemDraw Drawing" r:id="rId9" imgW="828532" imgH="4004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9112" y="4949302"/>
                        <a:ext cx="994238" cy="48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75224"/>
              </p:ext>
            </p:extLst>
          </p:nvPr>
        </p:nvGraphicFramePr>
        <p:xfrm>
          <a:off x="6844767" y="4934729"/>
          <a:ext cx="1023557" cy="50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2" name="CS ChemDraw Drawing" r:id="rId11" imgW="852964" imgH="424696" progId="ChemDraw.Document.6.0">
                  <p:embed/>
                </p:oleObj>
              </mc:Choice>
              <mc:Fallback>
                <p:oleObj name="CS ChemDraw Drawing" r:id="rId11" imgW="852964" imgH="424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44767" y="4934729"/>
                        <a:ext cx="1023557" cy="50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8017" y="2298358"/>
            <a:ext cx="679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 на производни на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фентанил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опиоидни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аналгетици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727" y="6511665"/>
            <a:ext cx="301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Mathew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Killgore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K.; US7208604, 2007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70816"/>
              </p:ext>
            </p:extLst>
          </p:nvPr>
        </p:nvGraphicFramePr>
        <p:xfrm>
          <a:off x="2877197" y="2882900"/>
          <a:ext cx="5727251" cy="131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3" name="CS ChemDraw Drawing" r:id="rId13" imgW="4772709" imgH="1092420" progId="ChemDraw.Document.6.0">
                  <p:embed/>
                </p:oleObj>
              </mc:Choice>
              <mc:Fallback>
                <p:oleObj name="CS ChemDraw Drawing" r:id="rId13" imgW="4772709" imgH="1092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7197" y="2882900"/>
                        <a:ext cx="5727251" cy="1310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9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363" y="188640"/>
            <a:ext cx="739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АМИДИ ДО ХИДРОКСИЛНИ ПРОИЗВОДНИ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015716" y="980728"/>
            <a:ext cx="5112568" cy="864096"/>
            <a:chOff x="3131840" y="1124744"/>
            <a:chExt cx="5112568" cy="86409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850021"/>
                </p:ext>
              </p:extLst>
            </p:nvPr>
          </p:nvGraphicFramePr>
          <p:xfrm>
            <a:off x="3249724" y="1218754"/>
            <a:ext cx="4878388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2" name="CS ChemDraw Drawing" r:id="rId3" imgW="3251978" imgH="450771" progId="ChemDraw.Document.6.0">
                    <p:embed/>
                  </p:oleObj>
                </mc:Choice>
                <mc:Fallback>
                  <p:oleObj name="CS ChemDraw Drawing" r:id="rId3" imgW="3251978" imgH="45077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49724" y="1218754"/>
                          <a:ext cx="4878388" cy="676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131840" y="1124744"/>
              <a:ext cx="5112568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15" y="2298358"/>
            <a:ext cx="9232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CGP60536B –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инхибитор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ензима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ренин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(повишава кръвното налягане)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4653136"/>
            <a:ext cx="4248472" cy="1440160"/>
            <a:chOff x="2590790" y="4869160"/>
            <a:chExt cx="4248472" cy="1440160"/>
          </a:xfrm>
        </p:grpSpPr>
        <p:sp>
          <p:nvSpPr>
            <p:cNvPr id="12" name="Rounded Rectangle 11"/>
            <p:cNvSpPr/>
            <p:nvPr/>
          </p:nvSpPr>
          <p:spPr>
            <a:xfrm>
              <a:off x="2590790" y="4869160"/>
              <a:ext cx="4248472" cy="144016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002802"/>
                </p:ext>
              </p:extLst>
            </p:nvPr>
          </p:nvGraphicFramePr>
          <p:xfrm>
            <a:off x="2710861" y="4982307"/>
            <a:ext cx="4008330" cy="1213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3" name="CS ChemDraw Drawing" r:id="rId5" imgW="3340275" imgH="1011555" progId="ChemDraw.Document.6.0">
                    <p:embed/>
                  </p:oleObj>
                </mc:Choice>
                <mc:Fallback>
                  <p:oleObj name="CS ChemDraw Drawing" r:id="rId5" imgW="3340275" imgH="101155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10861" y="4982307"/>
                          <a:ext cx="4008330" cy="12138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90165"/>
              </p:ext>
            </p:extLst>
          </p:nvPr>
        </p:nvGraphicFramePr>
        <p:xfrm>
          <a:off x="1220788" y="2940050"/>
          <a:ext cx="66992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4" name="CS ChemDraw Drawing" r:id="rId7" imgW="5583269" imgH="979408" progId="ChemDraw.Document.6.0">
                  <p:embed/>
                </p:oleObj>
              </mc:Choice>
              <mc:Fallback>
                <p:oleObj name="CS ChemDraw Drawing" r:id="rId7" imgW="5583269" imgH="979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0788" y="2940050"/>
                        <a:ext cx="669925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91168" y="6237312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CGP60536B</a:t>
            </a:r>
            <a:endParaRPr lang="bg-BG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2924944"/>
            <a:ext cx="1368152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Bent Arrow 18"/>
          <p:cNvSpPr/>
          <p:nvPr/>
        </p:nvSpPr>
        <p:spPr>
          <a:xfrm flipH="1" flipV="1">
            <a:off x="4938223" y="4221088"/>
            <a:ext cx="635706" cy="1368152"/>
          </a:xfrm>
          <a:prstGeom prst="bentArrow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3810526"/>
            <a:ext cx="17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псевдоефедрин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6076" y="6165304"/>
            <a:ext cx="366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Sandham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A.; Taylor, R. J.;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Carey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Fässler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10091-10094</a:t>
            </a:r>
          </a:p>
        </p:txBody>
      </p:sp>
    </p:spTree>
    <p:extLst>
      <p:ext uri="{BB962C8B-B14F-4D97-AF65-F5344CB8AC3E}">
        <p14:creationId xmlns:p14="http://schemas.microsoft.com/office/powerpoint/2010/main" val="2570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375" y="911622"/>
            <a:ext cx="3211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лючова трансформация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разработване на нови фармацевтично значими структури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584" y="188640"/>
            <a:ext cx="647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АМИДИ ДО АМИНО ПРОИЗВОДНИ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491880" y="980728"/>
            <a:ext cx="4176464" cy="895454"/>
            <a:chOff x="3491880" y="1021378"/>
            <a:chExt cx="4176464" cy="895454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2740626"/>
                </p:ext>
              </p:extLst>
            </p:nvPr>
          </p:nvGraphicFramePr>
          <p:xfrm>
            <a:off x="3604157" y="1131133"/>
            <a:ext cx="3951911" cy="675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29" name="CS ChemDraw Drawing" r:id="rId3" imgW="2634607" imgH="450900" progId="ChemDraw.Document.6.0">
                    <p:embed/>
                  </p:oleObj>
                </mc:Choice>
                <mc:Fallback>
                  <p:oleObj name="CS ChemDraw Drawing" r:id="rId3" imgW="2634607" imgH="45090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04157" y="1131133"/>
                          <a:ext cx="3951911" cy="6759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491880" y="1021378"/>
              <a:ext cx="4176464" cy="895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4365" y="2226350"/>
            <a:ext cx="8015271" cy="410562"/>
            <a:chOff x="564365" y="2226350"/>
            <a:chExt cx="8015271" cy="410562"/>
          </a:xfrm>
        </p:grpSpPr>
        <p:sp>
          <p:nvSpPr>
            <p:cNvPr id="17" name="TextBox 16"/>
            <p:cNvSpPr txBox="1"/>
            <p:nvPr/>
          </p:nvSpPr>
          <p:spPr>
            <a:xfrm>
              <a:off x="564365" y="2262354"/>
              <a:ext cx="8015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карбоксилна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киселина &gt; алдехид &gt; кетон &gt;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имин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&gt;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нитрил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амид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епоксид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&gt; естер</a:t>
              </a:r>
              <a:endParaRPr lang="bg-BG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365" y="2226350"/>
              <a:ext cx="8015271" cy="4105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34281"/>
              </p:ext>
            </p:extLst>
          </p:nvPr>
        </p:nvGraphicFramePr>
        <p:xfrm>
          <a:off x="1331913" y="3724275"/>
          <a:ext cx="582295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30" name="CS ChemDraw Drawing" r:id="rId5" imgW="4852128" imgH="1570860" progId="ChemDraw.Document.6.0">
                  <p:embed/>
                </p:oleObj>
              </mc:Choice>
              <mc:Fallback>
                <p:oleObj name="CS ChemDraw Drawing" r:id="rId5" imgW="4852128" imgH="1570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913" y="3724275"/>
                        <a:ext cx="5822950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08104" y="57245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ABT-200</a:t>
            </a:r>
            <a:endParaRPr lang="bg-BG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017" y="3090446"/>
            <a:ext cx="830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Последен етап от синтеза на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антидепресант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ABT-200 (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 се като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рацемат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99175" y="3645024"/>
            <a:ext cx="2081137" cy="2037710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TextBox 21"/>
          <p:cNvSpPr txBox="1"/>
          <p:nvPr/>
        </p:nvSpPr>
        <p:spPr>
          <a:xfrm>
            <a:off x="107504" y="6167045"/>
            <a:ext cx="50405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Deshpande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N.;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H.;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Patel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R.;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Singam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R.;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Gupta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Barkalow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Patel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Koops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Chorghade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Foote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Pariza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Process Res. Dev</a:t>
            </a:r>
            <a:r>
              <a:rPr lang="en-GB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bg-BG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351-356</a:t>
            </a:r>
          </a:p>
        </p:txBody>
      </p:sp>
    </p:spTree>
    <p:extLst>
      <p:ext uri="{BB962C8B-B14F-4D97-AF65-F5344CB8AC3E}">
        <p14:creationId xmlns:p14="http://schemas.microsoft.com/office/powerpoint/2010/main" val="941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988" y="188640"/>
            <a:ext cx="825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ИМИНИ ДО АМИНИ (РЕДУКТИВНО АМИНИРАНЕ)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110" y="2708920"/>
            <a:ext cx="660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Редуктивно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аминиране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амино-боранови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комплекси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96633"/>
              </p:ext>
            </p:extLst>
          </p:nvPr>
        </p:nvGraphicFramePr>
        <p:xfrm>
          <a:off x="107504" y="3416344"/>
          <a:ext cx="8850356" cy="19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3" name="CS ChemDraw Drawing" r:id="rId3" imgW="7695962" imgH="1706642" progId="ChemDraw.Document.6.0">
                  <p:embed/>
                </p:oleObj>
              </mc:Choice>
              <mc:Fallback>
                <p:oleObj name="CS ChemDraw Drawing" r:id="rId3" imgW="7695962" imgH="17066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3416344"/>
                        <a:ext cx="8850356" cy="196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084168" y="3348281"/>
            <a:ext cx="2952328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6228184" y="5580529"/>
            <a:ext cx="270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ZD6021</a:t>
            </a: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антагонист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неврокинин</a:t>
            </a:r>
            <a:endParaRPr lang="bg-BG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6309320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Parker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Bowden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Firkin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R.;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Moseley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D.;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Murray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M.;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Welham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J.;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Wisedale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R.; Young, M. J.;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Moss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O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Process Res. Dev</a:t>
            </a:r>
            <a:r>
              <a:rPr lang="en-GB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bg-BG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67-73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51520" y="908720"/>
            <a:ext cx="8674463" cy="1080120"/>
            <a:chOff x="251520" y="908720"/>
            <a:chExt cx="8674463" cy="1080120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466053"/>
                </p:ext>
              </p:extLst>
            </p:nvPr>
          </p:nvGraphicFramePr>
          <p:xfrm>
            <a:off x="393713" y="1014583"/>
            <a:ext cx="8390077" cy="868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14" name="CS ChemDraw Drawing" r:id="rId5" imgW="6991731" imgH="723662" progId="ChemDraw.Document.6.0">
                    <p:embed/>
                  </p:oleObj>
                </mc:Choice>
                <mc:Fallback>
                  <p:oleObj name="CS ChemDraw Drawing" r:id="rId5" imgW="6991731" imgH="7236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3713" y="1014583"/>
                          <a:ext cx="8390077" cy="868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251520" y="908720"/>
              <a:ext cx="8674463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1422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110" y="2699628"/>
            <a:ext cx="47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Редуктивно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аминиране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77418"/>
              </p:ext>
            </p:extLst>
          </p:nvPr>
        </p:nvGraphicFramePr>
        <p:xfrm>
          <a:off x="1403862" y="3356992"/>
          <a:ext cx="6336277" cy="193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3" name="CS ChemDraw Drawing" r:id="rId3" imgW="5280231" imgH="1611987" progId="ChemDraw.Document.6.0">
                  <p:embed/>
                </p:oleObj>
              </mc:Choice>
              <mc:Fallback>
                <p:oleObj name="CS ChemDraw Drawing" r:id="rId3" imgW="5280231" imgH="16119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862" y="3356992"/>
                        <a:ext cx="6336277" cy="193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0793" y="188640"/>
            <a:ext cx="824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ИМИНИ ДО АМИНИ (РЕДУКТИВНО АМИНИРАНЕ)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292080" y="3645024"/>
            <a:ext cx="2592288" cy="1800200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5293202" y="5580529"/>
            <a:ext cx="256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LY426965</a:t>
            </a: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антагонист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серотонин</a:t>
            </a:r>
            <a:endParaRPr lang="bg-BG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453336"/>
            <a:ext cx="350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E.;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1951-1953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520" y="908720"/>
            <a:ext cx="8674463" cy="1080120"/>
            <a:chOff x="251520" y="908720"/>
            <a:chExt cx="8674463" cy="108012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841729"/>
                </p:ext>
              </p:extLst>
            </p:nvPr>
          </p:nvGraphicFramePr>
          <p:xfrm>
            <a:off x="393713" y="1014583"/>
            <a:ext cx="8390077" cy="868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54" name="CS ChemDraw Drawing" r:id="rId5" imgW="6991731" imgH="723662" progId="ChemDraw.Document.6.0">
                    <p:embed/>
                  </p:oleObj>
                </mc:Choice>
                <mc:Fallback>
                  <p:oleObj name="CS ChemDraw Drawing" r:id="rId5" imgW="6991731" imgH="7236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3713" y="1014583"/>
                          <a:ext cx="8390077" cy="868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251520" y="908720"/>
              <a:ext cx="8674463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691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37475"/>
              </p:ext>
            </p:extLst>
          </p:nvPr>
        </p:nvGraphicFramePr>
        <p:xfrm>
          <a:off x="924774" y="1700808"/>
          <a:ext cx="3734753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9" name="CS ChemDraw Drawing" r:id="rId3" imgW="2489835" imgH="981075" progId="ChemDraw.Document.6.0">
                  <p:embed/>
                </p:oleObj>
              </mc:Choice>
              <mc:Fallback>
                <p:oleObj name="CS ChemDraw Drawing" r:id="rId3" imgW="2489835" imgH="981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774" y="1700808"/>
                        <a:ext cx="3734753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104" y="1844824"/>
            <a:ext cx="3312368" cy="3384376"/>
            <a:chOff x="4788024" y="2212714"/>
            <a:chExt cx="3312368" cy="338437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167119"/>
                </p:ext>
              </p:extLst>
            </p:nvPr>
          </p:nvGraphicFramePr>
          <p:xfrm>
            <a:off x="6145143" y="4140921"/>
            <a:ext cx="633374" cy="1184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0" name="CS ChemDraw Drawing" r:id="rId5" imgW="395859" imgH="740092" progId="ChemDraw.Document.6.0">
                    <p:embed/>
                  </p:oleObj>
                </mc:Choice>
                <mc:Fallback>
                  <p:oleObj name="CS ChemDraw Drawing" r:id="rId5" imgW="395859" imgH="74009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45143" y="4140921"/>
                          <a:ext cx="633374" cy="11841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705746" y="3868898"/>
              <a:ext cx="1512169" cy="1728192"/>
            </a:xfrm>
            <a:prstGeom prst="rect">
              <a:avLst/>
            </a:prstGeom>
            <a:noFill/>
            <a:ln>
              <a:prstDash val="sysDash"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4424269"/>
                </p:ext>
              </p:extLst>
            </p:nvPr>
          </p:nvGraphicFramePr>
          <p:xfrm>
            <a:off x="5755853" y="2212714"/>
            <a:ext cx="1768475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1" name="CS ChemDraw Drawing" r:id="rId7" imgW="1179147" imgH="828675" progId="ChemDraw.Document.6.0">
                    <p:embed/>
                  </p:oleObj>
                </mc:Choice>
                <mc:Fallback>
                  <p:oleObj name="CS ChemDraw Drawing" r:id="rId7" imgW="1179147" imgH="8286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5853" y="2212714"/>
                          <a:ext cx="1768475" cy="124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urved Right Arrow 24"/>
            <p:cNvSpPr/>
            <p:nvPr/>
          </p:nvSpPr>
          <p:spPr>
            <a:xfrm>
              <a:off x="4788024" y="3284984"/>
              <a:ext cx="1440160" cy="1566135"/>
            </a:xfrm>
            <a:custGeom>
              <a:avLst/>
              <a:gdLst>
                <a:gd name="connsiteX0" fmla="*/ 0 w 792088"/>
                <a:gd name="connsiteY0" fmla="*/ 539485 h 1376002"/>
                <a:gd name="connsiteX1" fmla="*/ 594066 w 792088"/>
                <a:gd name="connsiteY1" fmla="*/ 1061839 h 1376002"/>
                <a:gd name="connsiteX2" fmla="*/ 594066 w 792088"/>
                <a:gd name="connsiteY2" fmla="*/ 962827 h 1376002"/>
                <a:gd name="connsiteX3" fmla="*/ 792088 w 792088"/>
                <a:gd name="connsiteY3" fmla="*/ 1177980 h 1376002"/>
                <a:gd name="connsiteX4" fmla="*/ 594066 w 792088"/>
                <a:gd name="connsiteY4" fmla="*/ 1358871 h 1376002"/>
                <a:gd name="connsiteX5" fmla="*/ 594066 w 792088"/>
                <a:gd name="connsiteY5" fmla="*/ 1259860 h 1376002"/>
                <a:gd name="connsiteX6" fmla="*/ 0 w 792088"/>
                <a:gd name="connsiteY6" fmla="*/ 737506 h 1376002"/>
                <a:gd name="connsiteX7" fmla="*/ 0 w 792088"/>
                <a:gd name="connsiteY7" fmla="*/ 539485 h 1376002"/>
                <a:gd name="connsiteX0" fmla="*/ 792088 w 792088"/>
                <a:gd name="connsiteY0" fmla="*/ 198022 h 1376002"/>
                <a:gd name="connsiteX1" fmla="*/ 13454 w 792088"/>
                <a:gd name="connsiteY1" fmla="*/ 638496 h 1376002"/>
                <a:gd name="connsiteX2" fmla="*/ 307588 w 792088"/>
                <a:gd name="connsiteY2" fmla="*/ 112693 h 1376002"/>
                <a:gd name="connsiteX3" fmla="*/ 792088 w 792088"/>
                <a:gd name="connsiteY3" fmla="*/ 0 h 1376002"/>
                <a:gd name="connsiteX4" fmla="*/ 792088 w 792088"/>
                <a:gd name="connsiteY4" fmla="*/ 198022 h 1376002"/>
                <a:gd name="connsiteX0" fmla="*/ 0 w 792088"/>
                <a:gd name="connsiteY0" fmla="*/ 539485 h 1376002"/>
                <a:gd name="connsiteX1" fmla="*/ 594066 w 792088"/>
                <a:gd name="connsiteY1" fmla="*/ 1061839 h 1376002"/>
                <a:gd name="connsiteX2" fmla="*/ 594066 w 792088"/>
                <a:gd name="connsiteY2" fmla="*/ 962827 h 1376002"/>
                <a:gd name="connsiteX3" fmla="*/ 792088 w 792088"/>
                <a:gd name="connsiteY3" fmla="*/ 1177980 h 1376002"/>
                <a:gd name="connsiteX4" fmla="*/ 594066 w 792088"/>
                <a:gd name="connsiteY4" fmla="*/ 1358871 h 1376002"/>
                <a:gd name="connsiteX5" fmla="*/ 594066 w 792088"/>
                <a:gd name="connsiteY5" fmla="*/ 1259860 h 1376002"/>
                <a:gd name="connsiteX6" fmla="*/ 0 w 792088"/>
                <a:gd name="connsiteY6" fmla="*/ 737506 h 1376002"/>
                <a:gd name="connsiteX7" fmla="*/ 0 w 792088"/>
                <a:gd name="connsiteY7" fmla="*/ 539485 h 1376002"/>
                <a:gd name="connsiteX8" fmla="*/ 792088 w 792088"/>
                <a:gd name="connsiteY8" fmla="*/ 0 h 1376002"/>
                <a:gd name="connsiteX9" fmla="*/ 792088 w 792088"/>
                <a:gd name="connsiteY9" fmla="*/ 198022 h 1376002"/>
                <a:gd name="connsiteX10" fmla="*/ 13454 w 792088"/>
                <a:gd name="connsiteY10" fmla="*/ 638496 h 1376002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792111 w 1474863"/>
                <a:gd name="connsiteY9" fmla="*/ 405286 h 1566135"/>
                <a:gd name="connsiteX10" fmla="*/ 13477 w 1474863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38287 w 1474863"/>
                <a:gd name="connsiteY9" fmla="*/ 137062 h 1566135"/>
                <a:gd name="connsiteX10" fmla="*/ 13477 w 1474863"/>
                <a:gd name="connsiteY10" fmla="*/ 845760 h 1566135"/>
                <a:gd name="connsiteX0" fmla="*/ 23 w 1496809"/>
                <a:gd name="connsiteY0" fmla="*/ 746749 h 1566135"/>
                <a:gd name="connsiteX1" fmla="*/ 594089 w 1496809"/>
                <a:gd name="connsiteY1" fmla="*/ 1269103 h 1566135"/>
                <a:gd name="connsiteX2" fmla="*/ 594089 w 1496809"/>
                <a:gd name="connsiteY2" fmla="*/ 1170091 h 1566135"/>
                <a:gd name="connsiteX3" fmla="*/ 792111 w 1496809"/>
                <a:gd name="connsiteY3" fmla="*/ 1385244 h 1566135"/>
                <a:gd name="connsiteX4" fmla="*/ 594089 w 1496809"/>
                <a:gd name="connsiteY4" fmla="*/ 1566135 h 1566135"/>
                <a:gd name="connsiteX5" fmla="*/ 594089 w 1496809"/>
                <a:gd name="connsiteY5" fmla="*/ 1467124 h 1566135"/>
                <a:gd name="connsiteX6" fmla="*/ 23 w 1496809"/>
                <a:gd name="connsiteY6" fmla="*/ 944770 h 1566135"/>
                <a:gd name="connsiteX7" fmla="*/ 23 w 1496809"/>
                <a:gd name="connsiteY7" fmla="*/ 746749 h 1566135"/>
                <a:gd name="connsiteX0" fmla="*/ 792111 w 1496809"/>
                <a:gd name="connsiteY0" fmla="*/ 405286 h 1566135"/>
                <a:gd name="connsiteX1" fmla="*/ 13477 w 1496809"/>
                <a:gd name="connsiteY1" fmla="*/ 845760 h 1566135"/>
                <a:gd name="connsiteX2" fmla="*/ 307611 w 1496809"/>
                <a:gd name="connsiteY2" fmla="*/ 319957 h 1566135"/>
                <a:gd name="connsiteX3" fmla="*/ 792111 w 1496809"/>
                <a:gd name="connsiteY3" fmla="*/ 207264 h 1566135"/>
                <a:gd name="connsiteX4" fmla="*/ 792111 w 1496809"/>
                <a:gd name="connsiteY4" fmla="*/ 405286 h 1566135"/>
                <a:gd name="connsiteX0" fmla="*/ 23 w 1496809"/>
                <a:gd name="connsiteY0" fmla="*/ 746749 h 1566135"/>
                <a:gd name="connsiteX1" fmla="*/ 594089 w 1496809"/>
                <a:gd name="connsiteY1" fmla="*/ 1269103 h 1566135"/>
                <a:gd name="connsiteX2" fmla="*/ 594089 w 1496809"/>
                <a:gd name="connsiteY2" fmla="*/ 1170091 h 1566135"/>
                <a:gd name="connsiteX3" fmla="*/ 792111 w 1496809"/>
                <a:gd name="connsiteY3" fmla="*/ 1385244 h 1566135"/>
                <a:gd name="connsiteX4" fmla="*/ 594089 w 1496809"/>
                <a:gd name="connsiteY4" fmla="*/ 1566135 h 1566135"/>
                <a:gd name="connsiteX5" fmla="*/ 594089 w 1496809"/>
                <a:gd name="connsiteY5" fmla="*/ 1467124 h 1566135"/>
                <a:gd name="connsiteX6" fmla="*/ 23 w 1496809"/>
                <a:gd name="connsiteY6" fmla="*/ 944770 h 1566135"/>
                <a:gd name="connsiteX7" fmla="*/ 23 w 1496809"/>
                <a:gd name="connsiteY7" fmla="*/ 746749 h 1566135"/>
                <a:gd name="connsiteX8" fmla="*/ 1474863 w 1496809"/>
                <a:gd name="connsiteY8" fmla="*/ 0 h 1566135"/>
                <a:gd name="connsiteX9" fmla="*/ 1496809 w 1496809"/>
                <a:gd name="connsiteY9" fmla="*/ 137062 h 1566135"/>
                <a:gd name="connsiteX10" fmla="*/ 13477 w 1496809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52917 w 1474863"/>
                <a:gd name="connsiteY9" fmla="*/ 144377 h 1566135"/>
                <a:gd name="connsiteX10" fmla="*/ 13477 w 1474863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74863 w 1474863"/>
                <a:gd name="connsiteY9" fmla="*/ 129747 h 1566135"/>
                <a:gd name="connsiteX10" fmla="*/ 13477 w 1474863"/>
                <a:gd name="connsiteY10" fmla="*/ 845760 h 15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863" h="1566135" stroke="0" extrusionOk="0">
                  <a:moveTo>
                    <a:pt x="23" y="746749"/>
                  </a:moveTo>
                  <a:cubicBezTo>
                    <a:pt x="23" y="992753"/>
                    <a:pt x="244367" y="1207602"/>
                    <a:pt x="594089" y="1269103"/>
                  </a:cubicBezTo>
                  <a:lnTo>
                    <a:pt x="594089" y="1170091"/>
                  </a:lnTo>
                  <a:lnTo>
                    <a:pt x="792111" y="1385244"/>
                  </a:lnTo>
                  <a:lnTo>
                    <a:pt x="594089" y="1566135"/>
                  </a:lnTo>
                  <a:lnTo>
                    <a:pt x="594089" y="1467124"/>
                  </a:lnTo>
                  <a:cubicBezTo>
                    <a:pt x="244368" y="1405623"/>
                    <a:pt x="23" y="1190774"/>
                    <a:pt x="23" y="944770"/>
                  </a:cubicBezTo>
                  <a:lnTo>
                    <a:pt x="23" y="746749"/>
                  </a:lnTo>
                  <a:close/>
                </a:path>
                <a:path w="1474863" h="1566135" fill="darkenLess" stroke="0" extrusionOk="0">
                  <a:moveTo>
                    <a:pt x="792111" y="405286"/>
                  </a:moveTo>
                  <a:cubicBezTo>
                    <a:pt x="410716" y="405286"/>
                    <a:pt x="83474" y="590407"/>
                    <a:pt x="13477" y="845760"/>
                  </a:cubicBezTo>
                  <a:cubicBezTo>
                    <a:pt x="-41065" y="646789"/>
                    <a:pt x="72507" y="443765"/>
                    <a:pt x="307611" y="319957"/>
                  </a:cubicBezTo>
                  <a:cubicBezTo>
                    <a:pt x="446342" y="246900"/>
                    <a:pt x="616748" y="207264"/>
                    <a:pt x="792111" y="207264"/>
                  </a:cubicBezTo>
                  <a:lnTo>
                    <a:pt x="792111" y="405286"/>
                  </a:lnTo>
                  <a:close/>
                </a:path>
                <a:path w="1474863" h="1566135" fill="none" extrusionOk="0">
                  <a:moveTo>
                    <a:pt x="23" y="746749"/>
                  </a:moveTo>
                  <a:cubicBezTo>
                    <a:pt x="23" y="992753"/>
                    <a:pt x="244367" y="1207602"/>
                    <a:pt x="594089" y="1269103"/>
                  </a:cubicBezTo>
                  <a:lnTo>
                    <a:pt x="594089" y="1170091"/>
                  </a:lnTo>
                  <a:lnTo>
                    <a:pt x="792111" y="1385244"/>
                  </a:lnTo>
                  <a:lnTo>
                    <a:pt x="594089" y="1566135"/>
                  </a:lnTo>
                  <a:lnTo>
                    <a:pt x="594089" y="1467124"/>
                  </a:lnTo>
                  <a:cubicBezTo>
                    <a:pt x="244368" y="1405623"/>
                    <a:pt x="23" y="1190774"/>
                    <a:pt x="23" y="944770"/>
                  </a:cubicBezTo>
                  <a:lnTo>
                    <a:pt x="23" y="746749"/>
                  </a:lnTo>
                  <a:cubicBezTo>
                    <a:pt x="23" y="448800"/>
                    <a:pt x="1037405" y="0"/>
                    <a:pt x="1474863" y="0"/>
                  </a:cubicBezTo>
                  <a:lnTo>
                    <a:pt x="1474863" y="129747"/>
                  </a:lnTo>
                  <a:cubicBezTo>
                    <a:pt x="1093468" y="129747"/>
                    <a:pt x="83474" y="590407"/>
                    <a:pt x="13477" y="84576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24"/>
            <p:cNvSpPr/>
            <p:nvPr/>
          </p:nvSpPr>
          <p:spPr>
            <a:xfrm flipH="1">
              <a:off x="6884640" y="3284984"/>
              <a:ext cx="1215752" cy="1566135"/>
            </a:xfrm>
            <a:custGeom>
              <a:avLst/>
              <a:gdLst>
                <a:gd name="connsiteX0" fmla="*/ 0 w 792088"/>
                <a:gd name="connsiteY0" fmla="*/ 539485 h 1376002"/>
                <a:gd name="connsiteX1" fmla="*/ 594066 w 792088"/>
                <a:gd name="connsiteY1" fmla="*/ 1061839 h 1376002"/>
                <a:gd name="connsiteX2" fmla="*/ 594066 w 792088"/>
                <a:gd name="connsiteY2" fmla="*/ 962827 h 1376002"/>
                <a:gd name="connsiteX3" fmla="*/ 792088 w 792088"/>
                <a:gd name="connsiteY3" fmla="*/ 1177980 h 1376002"/>
                <a:gd name="connsiteX4" fmla="*/ 594066 w 792088"/>
                <a:gd name="connsiteY4" fmla="*/ 1358871 h 1376002"/>
                <a:gd name="connsiteX5" fmla="*/ 594066 w 792088"/>
                <a:gd name="connsiteY5" fmla="*/ 1259860 h 1376002"/>
                <a:gd name="connsiteX6" fmla="*/ 0 w 792088"/>
                <a:gd name="connsiteY6" fmla="*/ 737506 h 1376002"/>
                <a:gd name="connsiteX7" fmla="*/ 0 w 792088"/>
                <a:gd name="connsiteY7" fmla="*/ 539485 h 1376002"/>
                <a:gd name="connsiteX0" fmla="*/ 792088 w 792088"/>
                <a:gd name="connsiteY0" fmla="*/ 198022 h 1376002"/>
                <a:gd name="connsiteX1" fmla="*/ 13454 w 792088"/>
                <a:gd name="connsiteY1" fmla="*/ 638496 h 1376002"/>
                <a:gd name="connsiteX2" fmla="*/ 307588 w 792088"/>
                <a:gd name="connsiteY2" fmla="*/ 112693 h 1376002"/>
                <a:gd name="connsiteX3" fmla="*/ 792088 w 792088"/>
                <a:gd name="connsiteY3" fmla="*/ 0 h 1376002"/>
                <a:gd name="connsiteX4" fmla="*/ 792088 w 792088"/>
                <a:gd name="connsiteY4" fmla="*/ 198022 h 1376002"/>
                <a:gd name="connsiteX0" fmla="*/ 0 w 792088"/>
                <a:gd name="connsiteY0" fmla="*/ 539485 h 1376002"/>
                <a:gd name="connsiteX1" fmla="*/ 594066 w 792088"/>
                <a:gd name="connsiteY1" fmla="*/ 1061839 h 1376002"/>
                <a:gd name="connsiteX2" fmla="*/ 594066 w 792088"/>
                <a:gd name="connsiteY2" fmla="*/ 962827 h 1376002"/>
                <a:gd name="connsiteX3" fmla="*/ 792088 w 792088"/>
                <a:gd name="connsiteY3" fmla="*/ 1177980 h 1376002"/>
                <a:gd name="connsiteX4" fmla="*/ 594066 w 792088"/>
                <a:gd name="connsiteY4" fmla="*/ 1358871 h 1376002"/>
                <a:gd name="connsiteX5" fmla="*/ 594066 w 792088"/>
                <a:gd name="connsiteY5" fmla="*/ 1259860 h 1376002"/>
                <a:gd name="connsiteX6" fmla="*/ 0 w 792088"/>
                <a:gd name="connsiteY6" fmla="*/ 737506 h 1376002"/>
                <a:gd name="connsiteX7" fmla="*/ 0 w 792088"/>
                <a:gd name="connsiteY7" fmla="*/ 539485 h 1376002"/>
                <a:gd name="connsiteX8" fmla="*/ 792088 w 792088"/>
                <a:gd name="connsiteY8" fmla="*/ 0 h 1376002"/>
                <a:gd name="connsiteX9" fmla="*/ 792088 w 792088"/>
                <a:gd name="connsiteY9" fmla="*/ 198022 h 1376002"/>
                <a:gd name="connsiteX10" fmla="*/ 13454 w 792088"/>
                <a:gd name="connsiteY10" fmla="*/ 638496 h 1376002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792111 w 1474863"/>
                <a:gd name="connsiteY9" fmla="*/ 405286 h 1566135"/>
                <a:gd name="connsiteX10" fmla="*/ 13477 w 1474863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38287 w 1474863"/>
                <a:gd name="connsiteY9" fmla="*/ 137062 h 1566135"/>
                <a:gd name="connsiteX10" fmla="*/ 13477 w 1474863"/>
                <a:gd name="connsiteY10" fmla="*/ 845760 h 1566135"/>
                <a:gd name="connsiteX0" fmla="*/ 23 w 1496809"/>
                <a:gd name="connsiteY0" fmla="*/ 746749 h 1566135"/>
                <a:gd name="connsiteX1" fmla="*/ 594089 w 1496809"/>
                <a:gd name="connsiteY1" fmla="*/ 1269103 h 1566135"/>
                <a:gd name="connsiteX2" fmla="*/ 594089 w 1496809"/>
                <a:gd name="connsiteY2" fmla="*/ 1170091 h 1566135"/>
                <a:gd name="connsiteX3" fmla="*/ 792111 w 1496809"/>
                <a:gd name="connsiteY3" fmla="*/ 1385244 h 1566135"/>
                <a:gd name="connsiteX4" fmla="*/ 594089 w 1496809"/>
                <a:gd name="connsiteY4" fmla="*/ 1566135 h 1566135"/>
                <a:gd name="connsiteX5" fmla="*/ 594089 w 1496809"/>
                <a:gd name="connsiteY5" fmla="*/ 1467124 h 1566135"/>
                <a:gd name="connsiteX6" fmla="*/ 23 w 1496809"/>
                <a:gd name="connsiteY6" fmla="*/ 944770 h 1566135"/>
                <a:gd name="connsiteX7" fmla="*/ 23 w 1496809"/>
                <a:gd name="connsiteY7" fmla="*/ 746749 h 1566135"/>
                <a:gd name="connsiteX0" fmla="*/ 792111 w 1496809"/>
                <a:gd name="connsiteY0" fmla="*/ 405286 h 1566135"/>
                <a:gd name="connsiteX1" fmla="*/ 13477 w 1496809"/>
                <a:gd name="connsiteY1" fmla="*/ 845760 h 1566135"/>
                <a:gd name="connsiteX2" fmla="*/ 307611 w 1496809"/>
                <a:gd name="connsiteY2" fmla="*/ 319957 h 1566135"/>
                <a:gd name="connsiteX3" fmla="*/ 792111 w 1496809"/>
                <a:gd name="connsiteY3" fmla="*/ 207264 h 1566135"/>
                <a:gd name="connsiteX4" fmla="*/ 792111 w 1496809"/>
                <a:gd name="connsiteY4" fmla="*/ 405286 h 1566135"/>
                <a:gd name="connsiteX0" fmla="*/ 23 w 1496809"/>
                <a:gd name="connsiteY0" fmla="*/ 746749 h 1566135"/>
                <a:gd name="connsiteX1" fmla="*/ 594089 w 1496809"/>
                <a:gd name="connsiteY1" fmla="*/ 1269103 h 1566135"/>
                <a:gd name="connsiteX2" fmla="*/ 594089 w 1496809"/>
                <a:gd name="connsiteY2" fmla="*/ 1170091 h 1566135"/>
                <a:gd name="connsiteX3" fmla="*/ 792111 w 1496809"/>
                <a:gd name="connsiteY3" fmla="*/ 1385244 h 1566135"/>
                <a:gd name="connsiteX4" fmla="*/ 594089 w 1496809"/>
                <a:gd name="connsiteY4" fmla="*/ 1566135 h 1566135"/>
                <a:gd name="connsiteX5" fmla="*/ 594089 w 1496809"/>
                <a:gd name="connsiteY5" fmla="*/ 1467124 h 1566135"/>
                <a:gd name="connsiteX6" fmla="*/ 23 w 1496809"/>
                <a:gd name="connsiteY6" fmla="*/ 944770 h 1566135"/>
                <a:gd name="connsiteX7" fmla="*/ 23 w 1496809"/>
                <a:gd name="connsiteY7" fmla="*/ 746749 h 1566135"/>
                <a:gd name="connsiteX8" fmla="*/ 1474863 w 1496809"/>
                <a:gd name="connsiteY8" fmla="*/ 0 h 1566135"/>
                <a:gd name="connsiteX9" fmla="*/ 1496809 w 1496809"/>
                <a:gd name="connsiteY9" fmla="*/ 137062 h 1566135"/>
                <a:gd name="connsiteX10" fmla="*/ 13477 w 1496809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52917 w 1474863"/>
                <a:gd name="connsiteY9" fmla="*/ 144377 h 1566135"/>
                <a:gd name="connsiteX10" fmla="*/ 13477 w 1474863"/>
                <a:gd name="connsiteY10" fmla="*/ 845760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0" fmla="*/ 792111 w 1474863"/>
                <a:gd name="connsiteY0" fmla="*/ 405286 h 1566135"/>
                <a:gd name="connsiteX1" fmla="*/ 13477 w 1474863"/>
                <a:gd name="connsiteY1" fmla="*/ 845760 h 1566135"/>
                <a:gd name="connsiteX2" fmla="*/ 307611 w 1474863"/>
                <a:gd name="connsiteY2" fmla="*/ 319957 h 1566135"/>
                <a:gd name="connsiteX3" fmla="*/ 792111 w 1474863"/>
                <a:gd name="connsiteY3" fmla="*/ 207264 h 1566135"/>
                <a:gd name="connsiteX4" fmla="*/ 792111 w 1474863"/>
                <a:gd name="connsiteY4" fmla="*/ 405286 h 1566135"/>
                <a:gd name="connsiteX0" fmla="*/ 23 w 1474863"/>
                <a:gd name="connsiteY0" fmla="*/ 746749 h 1566135"/>
                <a:gd name="connsiteX1" fmla="*/ 594089 w 1474863"/>
                <a:gd name="connsiteY1" fmla="*/ 1269103 h 1566135"/>
                <a:gd name="connsiteX2" fmla="*/ 594089 w 1474863"/>
                <a:gd name="connsiteY2" fmla="*/ 1170091 h 1566135"/>
                <a:gd name="connsiteX3" fmla="*/ 792111 w 1474863"/>
                <a:gd name="connsiteY3" fmla="*/ 1385244 h 1566135"/>
                <a:gd name="connsiteX4" fmla="*/ 594089 w 1474863"/>
                <a:gd name="connsiteY4" fmla="*/ 1566135 h 1566135"/>
                <a:gd name="connsiteX5" fmla="*/ 594089 w 1474863"/>
                <a:gd name="connsiteY5" fmla="*/ 1467124 h 1566135"/>
                <a:gd name="connsiteX6" fmla="*/ 23 w 1474863"/>
                <a:gd name="connsiteY6" fmla="*/ 944770 h 1566135"/>
                <a:gd name="connsiteX7" fmla="*/ 23 w 1474863"/>
                <a:gd name="connsiteY7" fmla="*/ 746749 h 1566135"/>
                <a:gd name="connsiteX8" fmla="*/ 1474863 w 1474863"/>
                <a:gd name="connsiteY8" fmla="*/ 0 h 1566135"/>
                <a:gd name="connsiteX9" fmla="*/ 1474863 w 1474863"/>
                <a:gd name="connsiteY9" fmla="*/ 129747 h 1566135"/>
                <a:gd name="connsiteX10" fmla="*/ 13477 w 1474863"/>
                <a:gd name="connsiteY10" fmla="*/ 845760 h 15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863" h="1566135" stroke="0" extrusionOk="0">
                  <a:moveTo>
                    <a:pt x="23" y="746749"/>
                  </a:moveTo>
                  <a:cubicBezTo>
                    <a:pt x="23" y="992753"/>
                    <a:pt x="244367" y="1207602"/>
                    <a:pt x="594089" y="1269103"/>
                  </a:cubicBezTo>
                  <a:lnTo>
                    <a:pt x="594089" y="1170091"/>
                  </a:lnTo>
                  <a:lnTo>
                    <a:pt x="792111" y="1385244"/>
                  </a:lnTo>
                  <a:lnTo>
                    <a:pt x="594089" y="1566135"/>
                  </a:lnTo>
                  <a:lnTo>
                    <a:pt x="594089" y="1467124"/>
                  </a:lnTo>
                  <a:cubicBezTo>
                    <a:pt x="244368" y="1405623"/>
                    <a:pt x="23" y="1190774"/>
                    <a:pt x="23" y="944770"/>
                  </a:cubicBezTo>
                  <a:lnTo>
                    <a:pt x="23" y="746749"/>
                  </a:lnTo>
                  <a:close/>
                </a:path>
                <a:path w="1474863" h="1566135" fill="darkenLess" stroke="0" extrusionOk="0">
                  <a:moveTo>
                    <a:pt x="792111" y="405286"/>
                  </a:moveTo>
                  <a:cubicBezTo>
                    <a:pt x="410716" y="405286"/>
                    <a:pt x="83474" y="590407"/>
                    <a:pt x="13477" y="845760"/>
                  </a:cubicBezTo>
                  <a:cubicBezTo>
                    <a:pt x="-41065" y="646789"/>
                    <a:pt x="72507" y="443765"/>
                    <a:pt x="307611" y="319957"/>
                  </a:cubicBezTo>
                  <a:cubicBezTo>
                    <a:pt x="446342" y="246900"/>
                    <a:pt x="616748" y="207264"/>
                    <a:pt x="792111" y="207264"/>
                  </a:cubicBezTo>
                  <a:lnTo>
                    <a:pt x="792111" y="405286"/>
                  </a:lnTo>
                  <a:close/>
                </a:path>
                <a:path w="1474863" h="1566135" fill="none" extrusionOk="0">
                  <a:moveTo>
                    <a:pt x="23" y="746749"/>
                  </a:moveTo>
                  <a:cubicBezTo>
                    <a:pt x="23" y="992753"/>
                    <a:pt x="244367" y="1207602"/>
                    <a:pt x="594089" y="1269103"/>
                  </a:cubicBezTo>
                  <a:lnTo>
                    <a:pt x="594089" y="1170091"/>
                  </a:lnTo>
                  <a:lnTo>
                    <a:pt x="792111" y="1385244"/>
                  </a:lnTo>
                  <a:lnTo>
                    <a:pt x="594089" y="1566135"/>
                  </a:lnTo>
                  <a:lnTo>
                    <a:pt x="594089" y="1467124"/>
                  </a:lnTo>
                  <a:cubicBezTo>
                    <a:pt x="244368" y="1405623"/>
                    <a:pt x="23" y="1190774"/>
                    <a:pt x="23" y="944770"/>
                  </a:cubicBezTo>
                  <a:lnTo>
                    <a:pt x="23" y="746749"/>
                  </a:lnTo>
                  <a:cubicBezTo>
                    <a:pt x="23" y="448800"/>
                    <a:pt x="1037405" y="0"/>
                    <a:pt x="1474863" y="0"/>
                  </a:cubicBezTo>
                  <a:lnTo>
                    <a:pt x="1474863" y="129747"/>
                  </a:lnTo>
                  <a:cubicBezTo>
                    <a:pt x="1093468" y="129747"/>
                    <a:pt x="83474" y="590407"/>
                    <a:pt x="13477" y="84576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80" y="496063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endParaRPr lang="bg-BG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496063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endParaRPr lang="bg-BG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166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СТЕРЕОСЕЛЕКТИВНИ РЕАКЦИИ С УЧАСТИЕТО НА БОРАНИ И БОРХИДРИДНИ РЕАГЕНТИ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017" y="836712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1512" y="4612486"/>
            <a:ext cx="5224057" cy="1809492"/>
            <a:chOff x="899592" y="4725144"/>
            <a:chExt cx="5224057" cy="1809492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5085862"/>
                </p:ext>
              </p:extLst>
            </p:nvPr>
          </p:nvGraphicFramePr>
          <p:xfrm>
            <a:off x="1525606" y="4929133"/>
            <a:ext cx="1768475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2" name="CS ChemDraw Drawing" r:id="rId9" imgW="1179147" imgH="828675" progId="ChemDraw.Document.6.0">
                    <p:embed/>
                  </p:oleObj>
                </mc:Choice>
                <mc:Fallback>
                  <p:oleObj name="CS ChemDraw Drawing" r:id="rId9" imgW="1179147" imgH="82867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606" y="4929133"/>
                          <a:ext cx="1768475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954094" y="472514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</a:t>
              </a:r>
              <a:r>
                <a:rPr lang="en-US" baseline="30000" dirty="0" smtClean="0"/>
                <a:t>+</a:t>
              </a:r>
              <a:endParaRPr lang="bg-BG" baseline="30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592" y="5445224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bg-BG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9322" y="616530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+</a:t>
              </a:r>
              <a:endParaRPr lang="bg-BG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15242" y="4725144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Selectride</a:t>
              </a:r>
              <a:r>
                <a:rPr lang="en-US" dirty="0" smtClean="0"/>
                <a:t> [Li</a:t>
              </a:r>
              <a:r>
                <a:rPr lang="bg-BG" dirty="0" smtClean="0"/>
                <a:t>(</a:t>
              </a:r>
              <a:r>
                <a:rPr lang="en-US" i="1" dirty="0" smtClean="0">
                  <a:cs typeface="Arial" panose="020B0604020202020204" pitchFamily="34" charset="0"/>
                </a:rPr>
                <a:t>s</a:t>
              </a:r>
              <a:r>
                <a:rPr lang="en-US" dirty="0" smtClean="0">
                  <a:cs typeface="Arial" panose="020B0604020202020204" pitchFamily="34" charset="0"/>
                </a:rPr>
                <a:t>-Bu</a:t>
              </a:r>
              <a:r>
                <a:rPr lang="bg-BG" dirty="0" smtClean="0">
                  <a:cs typeface="Arial" panose="020B0604020202020204" pitchFamily="34" charset="0"/>
                </a:rPr>
                <a:t>)</a:t>
              </a:r>
              <a:r>
                <a:rPr lang="en-US" baseline="-25000" dirty="0" smtClean="0">
                  <a:cs typeface="Arial" panose="020B0604020202020204" pitchFamily="34" charset="0"/>
                </a:rPr>
                <a:t>3</a:t>
              </a:r>
              <a:r>
                <a:rPr lang="en-US" dirty="0" smtClean="0">
                  <a:cs typeface="Arial" panose="020B0604020202020204" pitchFamily="34" charset="0"/>
                </a:rPr>
                <a:t>BH</a:t>
              </a:r>
              <a:r>
                <a:rPr lang="en-US" dirty="0"/>
                <a:t>]</a:t>
              </a:r>
              <a:endParaRPr lang="bg-B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5092" y="5445224"/>
              <a:ext cx="268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N-</a:t>
              </a:r>
              <a:r>
                <a:rPr lang="en-US" dirty="0" err="1" smtClean="0"/>
                <a:t>Selectride</a:t>
              </a:r>
              <a:r>
                <a:rPr lang="en-US" dirty="0" smtClean="0"/>
                <a:t> [Na(</a:t>
              </a:r>
              <a:r>
                <a:rPr lang="en-US" i="1" dirty="0" smtClean="0">
                  <a:cs typeface="Arial" panose="020B0604020202020204" pitchFamily="34" charset="0"/>
                </a:rPr>
                <a:t>s</a:t>
              </a:r>
              <a:r>
                <a:rPr lang="en-US" dirty="0" smtClean="0">
                  <a:cs typeface="Arial" panose="020B0604020202020204" pitchFamily="34" charset="0"/>
                </a:rPr>
                <a:t>-Bu)</a:t>
              </a:r>
              <a:r>
                <a:rPr lang="en-US" baseline="-25000" dirty="0" smtClean="0">
                  <a:cs typeface="Arial" panose="020B0604020202020204" pitchFamily="34" charset="0"/>
                </a:rPr>
                <a:t>3</a:t>
              </a:r>
              <a:r>
                <a:rPr lang="en-US" dirty="0" smtClean="0">
                  <a:cs typeface="Arial" panose="020B0604020202020204" pitchFamily="34" charset="0"/>
                </a:rPr>
                <a:t>BH</a:t>
              </a:r>
              <a:r>
                <a:rPr lang="en-US" dirty="0" smtClean="0"/>
                <a:t>]</a:t>
              </a:r>
              <a:endParaRPr lang="bg-BG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5242" y="6165304"/>
              <a:ext cx="2520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</a:t>
              </a:r>
              <a:r>
                <a:rPr lang="en-US" dirty="0" err="1" smtClean="0"/>
                <a:t>Selectride</a:t>
              </a:r>
              <a:r>
                <a:rPr lang="en-US" dirty="0" smtClean="0"/>
                <a:t> [K(</a:t>
              </a:r>
              <a:r>
                <a:rPr lang="en-US" i="1" dirty="0" smtClean="0">
                  <a:cs typeface="Arial" panose="020B0604020202020204" pitchFamily="34" charset="0"/>
                </a:rPr>
                <a:t>s</a:t>
              </a:r>
              <a:r>
                <a:rPr lang="en-US" dirty="0" smtClean="0">
                  <a:cs typeface="Arial" panose="020B0604020202020204" pitchFamily="34" charset="0"/>
                </a:rPr>
                <a:t>-Bu)</a:t>
              </a:r>
              <a:r>
                <a:rPr lang="en-US" baseline="-25000" dirty="0" smtClean="0">
                  <a:cs typeface="Arial" panose="020B0604020202020204" pitchFamily="34" charset="0"/>
                </a:rPr>
                <a:t>3</a:t>
              </a:r>
              <a:r>
                <a:rPr lang="en-US" dirty="0" smtClean="0">
                  <a:cs typeface="Arial" panose="020B0604020202020204" pitchFamily="34" charset="0"/>
                </a:rPr>
                <a:t>BH</a:t>
              </a:r>
              <a:r>
                <a:rPr lang="en-US" dirty="0" smtClean="0"/>
                <a:t>]</a:t>
              </a:r>
              <a:endParaRPr lang="bg-BG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4962" y="4365104"/>
            <a:ext cx="5417157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/>
        </p:nvSpPr>
        <p:spPr>
          <a:xfrm>
            <a:off x="234963" y="1052736"/>
            <a:ext cx="656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редукция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заместени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кетони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140968"/>
            <a:ext cx="5225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фрагмент, съдържащ поне един </a:t>
            </a:r>
            <a:r>
              <a:rPr lang="bg-BG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стереогенен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център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08304" y="2276872"/>
            <a:ext cx="1617679" cy="18002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99832"/>
              </p:ext>
            </p:extLst>
          </p:nvPr>
        </p:nvGraphicFramePr>
        <p:xfrm>
          <a:off x="323528" y="422829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bg-BG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редуциращ агент</a:t>
                      </a:r>
                      <a:endParaRPr lang="bg-BG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bg-BG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съотношение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i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="1" i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bg-BG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към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i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="1" i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bg-BG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</a:t>
                      </a:r>
                      <a:r>
                        <a:rPr lang="bg-BG" sz="1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</a:t>
                      </a:r>
                      <a:r>
                        <a:rPr lang="bg-BG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endParaRPr lang="bg-BG" sz="1600" b="1" baseline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4.3:1</a:t>
                      </a:r>
                      <a:endParaRPr lang="bg-BG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bg-BG" sz="1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</a:t>
                      </a:r>
                      <a:r>
                        <a:rPr lang="bg-BG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endParaRPr lang="bg-BG" sz="16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  2:1</a:t>
                      </a:r>
                      <a:endParaRPr lang="bg-BG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</a:t>
                      </a:r>
                      <a:r>
                        <a:rPr lang="bg-BG" sz="1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</a:t>
                      </a:r>
                      <a:r>
                        <a:rPr lang="bg-BG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endParaRPr lang="bg-BG" sz="16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1.3:1</a:t>
                      </a:r>
                      <a:endParaRPr lang="bg-BG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NaBH</a:t>
                      </a:r>
                      <a:r>
                        <a:rPr lang="en-US" sz="1600" b="1" baseline="-25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bg-BG" sz="16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  1:3</a:t>
                      </a:r>
                      <a:endParaRPr lang="bg-BG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DIBALH</a:t>
                      </a:r>
                      <a:endParaRPr lang="bg-BG" sz="16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1:3.4</a:t>
                      </a:r>
                      <a:endParaRPr lang="bg-BG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2760" y="1630541"/>
            <a:ext cx="898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 на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интермедиат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 при синтез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някои лекарствени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съединения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лечение на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СПИН и високо кръвно налягане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536377"/>
            <a:ext cx="421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/>
                <a:ea typeface="Calibri"/>
              </a:rPr>
              <a:t>Urban</a:t>
            </a:r>
            <a:r>
              <a:rPr lang="bg-BG" sz="1200" dirty="0">
                <a:latin typeface="Times New Roman"/>
                <a:ea typeface="Calibri"/>
              </a:rPr>
              <a:t>, F. J.; </a:t>
            </a:r>
            <a:r>
              <a:rPr lang="bg-BG" sz="1200" dirty="0" err="1">
                <a:latin typeface="Times New Roman"/>
                <a:ea typeface="Calibri"/>
              </a:rPr>
              <a:t>Jasys</a:t>
            </a:r>
            <a:r>
              <a:rPr lang="bg-BG" sz="1200" dirty="0">
                <a:latin typeface="Times New Roman"/>
                <a:ea typeface="Calibri"/>
              </a:rPr>
              <a:t>, V. J</a:t>
            </a:r>
            <a:r>
              <a:rPr lang="bg-BG" sz="1200" dirty="0" smtClean="0">
                <a:latin typeface="Times New Roman"/>
                <a:ea typeface="Calibri"/>
              </a:rPr>
              <a:t>., </a:t>
            </a:r>
            <a:r>
              <a:rPr lang="en-GB" sz="1200" i="1" dirty="0">
                <a:latin typeface="Times New Roman"/>
                <a:ea typeface="Calibri"/>
              </a:rPr>
              <a:t>Org. Process Res. Dev</a:t>
            </a:r>
            <a:r>
              <a:rPr lang="en-GB" sz="1200" i="1" dirty="0" smtClean="0">
                <a:latin typeface="Times New Roman"/>
                <a:ea typeface="Calibri"/>
              </a:rPr>
              <a:t>.</a:t>
            </a:r>
            <a:r>
              <a:rPr lang="bg-BG" sz="1200" i="1" dirty="0" smtClean="0">
                <a:latin typeface="Times New Roman"/>
                <a:ea typeface="Calibri"/>
              </a:rPr>
              <a:t>, </a:t>
            </a:r>
            <a:r>
              <a:rPr lang="bg-BG" sz="1200" b="1" dirty="0" smtClean="0">
                <a:latin typeface="Times New Roman"/>
                <a:ea typeface="Calibri"/>
              </a:rPr>
              <a:t>2004</a:t>
            </a:r>
            <a:r>
              <a:rPr lang="bg-BG" sz="1200" b="1" dirty="0">
                <a:latin typeface="Times New Roman"/>
                <a:ea typeface="Calibri"/>
              </a:rPr>
              <a:t>,</a:t>
            </a:r>
            <a:r>
              <a:rPr lang="bg-BG" sz="1200" dirty="0">
                <a:latin typeface="Times New Roman"/>
                <a:ea typeface="Calibri"/>
              </a:rPr>
              <a:t> </a:t>
            </a:r>
            <a:r>
              <a:rPr lang="bg-BG" sz="1200" i="1" dirty="0">
                <a:latin typeface="Times New Roman"/>
                <a:ea typeface="Calibri"/>
              </a:rPr>
              <a:t>8</a:t>
            </a:r>
            <a:r>
              <a:rPr lang="bg-BG" sz="1200" dirty="0">
                <a:latin typeface="Times New Roman"/>
                <a:ea typeface="Calibri"/>
              </a:rPr>
              <a:t>, 169-175</a:t>
            </a:r>
            <a:endParaRPr lang="bg-BG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166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СТЕРЕОСЕЛЕКТИВНИ РЕАКЦИИ С УЧАСТИЕТО НА БОРАНИ И БОРХИДРИДНИ РЕАГЕНТИ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8017" y="836712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963" y="1052736"/>
            <a:ext cx="656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редукция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заместени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кетони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26095"/>
              </p:ext>
            </p:extLst>
          </p:nvPr>
        </p:nvGraphicFramePr>
        <p:xfrm>
          <a:off x="423768" y="2348880"/>
          <a:ext cx="8296465" cy="168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2" name="CS ChemDraw Drawing" r:id="rId3" imgW="6914053" imgH="1404810" progId="ChemDraw.Document.6.0">
                  <p:embed/>
                </p:oleObj>
              </mc:Choice>
              <mc:Fallback>
                <p:oleObj name="CS ChemDraw Drawing" r:id="rId3" imgW="6914053" imgH="1404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768" y="2348880"/>
                        <a:ext cx="8296465" cy="1685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23528" y="4581128"/>
            <a:ext cx="61206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0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72578" y="1578278"/>
            <a:ext cx="2654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 на </a:t>
            </a: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-диоли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36038"/>
              </p:ext>
            </p:extLst>
          </p:nvPr>
        </p:nvGraphicFramePr>
        <p:xfrm>
          <a:off x="1736725" y="4077072"/>
          <a:ext cx="2717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8" name="CS ChemDraw Drawing" r:id="rId3" imgW="2264254" imgH="299700" progId="ChemDraw.Document.6.0">
                  <p:embed/>
                </p:oleObj>
              </mc:Choice>
              <mc:Fallback>
                <p:oleObj name="CS ChemDraw Drawing" r:id="rId3" imgW="2264254" imgH="299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725" y="4077072"/>
                        <a:ext cx="27178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1619672" y="3933056"/>
            <a:ext cx="2952328" cy="720080"/>
          </a:xfrm>
          <a:prstGeom prst="wedgeRoundRectCallout">
            <a:avLst>
              <a:gd name="adj1" fmla="val -2491"/>
              <a:gd name="adj2" fmla="val 114119"/>
              <a:gd name="adj3" fmla="val 16667"/>
            </a:avLst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234963" y="1052736"/>
            <a:ext cx="667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редукция на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хидрокси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кетони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166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СТЕРЕОСЕЛЕКТИВНИ РЕАКЦИИ С УЧАСТИЕТО НА БОРАНИ И БОРХИДРИДНИ РЕАГЕНТИ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017" y="836712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907704" y="2004130"/>
            <a:ext cx="5184576" cy="864096"/>
            <a:chOff x="1907704" y="2364170"/>
            <a:chExt cx="5184576" cy="86409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652065"/>
                </p:ext>
              </p:extLst>
            </p:nvPr>
          </p:nvGraphicFramePr>
          <p:xfrm>
            <a:off x="2074832" y="2477607"/>
            <a:ext cx="4850321" cy="637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9" name="CS ChemDraw Drawing" r:id="rId5" imgW="3233547" imgH="424815" progId="ChemDraw.Document.6.0">
                    <p:embed/>
                  </p:oleObj>
                </mc:Choice>
                <mc:Fallback>
                  <p:oleObj name="CS ChemDraw Drawing" r:id="rId5" imgW="3233547" imgH="42481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74832" y="2477607"/>
                          <a:ext cx="4850321" cy="637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907704" y="2364170"/>
              <a:ext cx="5184576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7544" y="3356992"/>
            <a:ext cx="68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Редукция на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Нарасака-Прасад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Narasaka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-Prasad reduction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6381328"/>
            <a:ext cx="6338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Narasaka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F.-C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bg-BG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2233-2238</a:t>
            </a:r>
          </a:p>
          <a:p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K.-M.;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Hardtmann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E.;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Prasad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Repič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O.; </a:t>
            </a:r>
            <a:r>
              <a:rPr lang="bg-BG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Shapiro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J</a:t>
            </a:r>
            <a:r>
              <a:rPr lang="bg-BG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1987</a:t>
            </a:r>
            <a:r>
              <a:rPr lang="bg-BG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bg-BG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155-158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79324"/>
              </p:ext>
            </p:extLst>
          </p:nvPr>
        </p:nvGraphicFramePr>
        <p:xfrm>
          <a:off x="599263" y="4941168"/>
          <a:ext cx="7945474" cy="149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0" name="CS ChemDraw Drawing" r:id="rId7" imgW="6621228" imgH="1246050" progId="ChemDraw.Document.6.0">
                  <p:embed/>
                </p:oleObj>
              </mc:Choice>
              <mc:Fallback>
                <p:oleObj name="CS ChemDraw Drawing" r:id="rId7" imgW="6621228" imgH="1246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263" y="4941168"/>
                        <a:ext cx="7945474" cy="149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7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907" y="188640"/>
            <a:ext cx="595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ОРГАНИЧНИ СЪЕДИНЕНИЯ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7914" y="1052736"/>
            <a:ext cx="8898582" cy="4494113"/>
            <a:chOff x="137914" y="722313"/>
            <a:chExt cx="8898582" cy="4494113"/>
          </a:xfrm>
        </p:grpSpPr>
        <p:sp>
          <p:nvSpPr>
            <p:cNvPr id="6" name="TextBox 5"/>
            <p:cNvSpPr txBox="1"/>
            <p:nvPr/>
          </p:nvSpPr>
          <p:spPr>
            <a:xfrm>
              <a:off x="414789" y="722313"/>
              <a:ext cx="83144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g-B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Една от важните химични трансформации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g-B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Начин за премахване на дадена функционална група от молекулата или за превръщането й в друга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g-B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Ценен метод за генериране на </a:t>
              </a:r>
              <a:r>
                <a:rPr lang="bg-B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стереоцентър</a:t>
              </a:r>
              <a:r>
                <a:rPr lang="bg-B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(при прохирални молекули)</a:t>
              </a:r>
              <a:endParaRPr lang="bg-B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2455600265"/>
                </p:ext>
              </p:extLst>
            </p:nvPr>
          </p:nvGraphicFramePr>
          <p:xfrm>
            <a:off x="137914" y="2636912"/>
            <a:ext cx="8898582" cy="18002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2195736" y="305966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[H]</a:t>
              </a:r>
              <a:endParaRPr lang="bg-BG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405051" y="3573016"/>
              <a:ext cx="806624" cy="231466"/>
              <a:chOff x="5777788" y="648072"/>
              <a:chExt cx="806624" cy="231466"/>
            </a:xfrm>
          </p:grpSpPr>
          <p:sp>
            <p:nvSpPr>
              <p:cNvPr id="22" name="Right Arrow 21"/>
              <p:cNvSpPr/>
              <p:nvPr/>
            </p:nvSpPr>
            <p:spPr>
              <a:xfrm>
                <a:off x="5777788" y="648072"/>
                <a:ext cx="806624" cy="23146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ight Arrow 4"/>
              <p:cNvSpPr/>
              <p:nvPr/>
            </p:nvSpPr>
            <p:spPr>
              <a:xfrm>
                <a:off x="5777788" y="694365"/>
                <a:ext cx="737184" cy="1388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bg-BG" sz="900" kern="12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388657" y="4293096"/>
              <a:ext cx="2642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bg-B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хемоселективност</a:t>
              </a:r>
              <a:endParaRPr 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bg-B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региоселективност</a:t>
              </a:r>
              <a:endParaRPr 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bg-B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стереоселективност</a:t>
              </a:r>
              <a:endParaRPr 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3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2" y="764704"/>
            <a:ext cx="597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Етап от синтеза на активни молекули от групата на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статините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(лекарства, понижаващи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холестерола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9002" y="6536377"/>
            <a:ext cx="4805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spcAft>
                <a:spcPts val="1000"/>
              </a:spcAft>
            </a:pPr>
            <a:r>
              <a:rPr lang="en-US" sz="1200" dirty="0" err="1">
                <a:latin typeface="Times New Roman"/>
                <a:ea typeface="Calibri"/>
              </a:rPr>
              <a:t>Repič</a:t>
            </a:r>
            <a:r>
              <a:rPr lang="en-US" sz="1200" dirty="0">
                <a:latin typeface="Times New Roman"/>
                <a:ea typeface="Calibri"/>
              </a:rPr>
              <a:t>, O.; Prasad, K.; Lee, G. T</a:t>
            </a:r>
            <a:r>
              <a:rPr lang="en-US" sz="1200" dirty="0" smtClean="0">
                <a:latin typeface="Times New Roman"/>
                <a:ea typeface="Calibri"/>
              </a:rPr>
              <a:t>.</a:t>
            </a:r>
            <a:r>
              <a:rPr lang="bg-BG" sz="1200" dirty="0" smtClean="0">
                <a:latin typeface="Times New Roman"/>
                <a:ea typeface="Calibri"/>
              </a:rPr>
              <a:t>,</a:t>
            </a:r>
            <a:r>
              <a:rPr lang="en-US" sz="1200" dirty="0" smtClean="0">
                <a:latin typeface="Times New Roman"/>
                <a:ea typeface="Calibri"/>
              </a:rPr>
              <a:t> </a:t>
            </a:r>
            <a:r>
              <a:rPr lang="en-US" sz="1200" i="1" dirty="0">
                <a:latin typeface="Times New Roman"/>
                <a:ea typeface="Calibri"/>
              </a:rPr>
              <a:t>Org. Process Res. Dev</a:t>
            </a:r>
            <a:r>
              <a:rPr lang="en-US" sz="1200" i="1" dirty="0" smtClean="0">
                <a:latin typeface="Times New Roman"/>
                <a:ea typeface="Calibri"/>
              </a:rPr>
              <a:t>.</a:t>
            </a:r>
            <a:r>
              <a:rPr lang="bg-BG" sz="1200" i="1" dirty="0" smtClean="0">
                <a:latin typeface="Times New Roman"/>
                <a:ea typeface="Calibri"/>
              </a:rPr>
              <a:t>, </a:t>
            </a:r>
            <a:r>
              <a:rPr lang="en-US" sz="1200" b="1" dirty="0" smtClean="0">
                <a:latin typeface="Times New Roman"/>
                <a:ea typeface="Calibri"/>
              </a:rPr>
              <a:t>2001</a:t>
            </a:r>
            <a:r>
              <a:rPr lang="en-US" sz="1200" b="1" dirty="0">
                <a:latin typeface="Times New Roman"/>
                <a:ea typeface="Calibri"/>
              </a:rPr>
              <a:t>,</a:t>
            </a:r>
            <a:r>
              <a:rPr lang="en-US" sz="1200" dirty="0">
                <a:latin typeface="Times New Roman"/>
                <a:ea typeface="Calibri"/>
              </a:rPr>
              <a:t> </a:t>
            </a:r>
            <a:r>
              <a:rPr lang="en-US" sz="1200" i="1" dirty="0">
                <a:latin typeface="Times New Roman"/>
                <a:ea typeface="Calibri"/>
              </a:rPr>
              <a:t>5</a:t>
            </a:r>
            <a:r>
              <a:rPr lang="en-US" sz="1200" dirty="0">
                <a:latin typeface="Times New Roman"/>
                <a:ea typeface="Calibri"/>
              </a:rPr>
              <a:t>, 519-527</a:t>
            </a:r>
            <a:r>
              <a:rPr lang="en-US" sz="1200" dirty="0" smtClean="0">
                <a:latin typeface="Times New Roman"/>
                <a:ea typeface="Calibri"/>
              </a:rPr>
              <a:t>.</a:t>
            </a:r>
            <a:endParaRPr lang="bg-BG" sz="1200" dirty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 РЕДУКЦИЯ НА β-ХИДРОКСИ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КЕТОНИ 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9034"/>
              </p:ext>
            </p:extLst>
          </p:nvPr>
        </p:nvGraphicFramePr>
        <p:xfrm>
          <a:off x="428625" y="1636713"/>
          <a:ext cx="82851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1" name="CS ChemDraw Drawing" r:id="rId3" imgW="6906219" imgH="1613520" progId="ChemDraw.Document.6.0">
                  <p:embed/>
                </p:oleObj>
              </mc:Choice>
              <mc:Fallback>
                <p:oleObj name="CS ChemDraw Drawing" r:id="rId3" imgW="6906219" imgH="1613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36713"/>
                        <a:ext cx="8285163" cy="193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940152" y="1556792"/>
            <a:ext cx="2985831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6511597" y="967654"/>
            <a:ext cx="184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флувастатин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Lescol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Vastin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34638"/>
              </p:ext>
            </p:extLst>
          </p:nvPr>
        </p:nvGraphicFramePr>
        <p:xfrm>
          <a:off x="251520" y="3857456"/>
          <a:ext cx="74168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  <a:gridCol w="1512168"/>
                <a:gridCol w="79208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редуциращ агент</a:t>
                      </a:r>
                      <a:endParaRPr lang="bg-BG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хелатиращ</a:t>
                      </a: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агент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разтворител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[°C]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endParaRPr lang="bg-BG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bg-BG" sz="1600" b="1" baseline="-25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Mg(O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CCF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bg-BG" sz="1600" b="1" baseline="-250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68:32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bg-BG" sz="1600" b="1" baseline="-25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Pt/C</a:t>
                      </a:r>
                      <a:endParaRPr lang="bg-BG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EtOH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64:36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NH•BH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bg-BG" sz="1600" b="1" baseline="-25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Mg(O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CCF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41:59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Zn(BH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bg-BG" sz="1600" b="1" baseline="-25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Zn(BH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bg-BG" sz="1600" b="1" baseline="-250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76:24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bg-BG" sz="1600" b="1" baseline="-25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BOMe</a:t>
                      </a:r>
                      <a:endParaRPr lang="bg-BG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THF/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MeOH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98:2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Li(</a:t>
                      </a:r>
                      <a:r>
                        <a:rPr lang="en-US" sz="1600" b="1" i="1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)BH</a:t>
                      </a:r>
                      <a:endParaRPr lang="bg-BG" sz="1600" b="1" baseline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HCO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endParaRPr lang="bg-BG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THF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84:16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5733256"/>
            <a:ext cx="74168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94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27753"/>
              </p:ext>
            </p:extLst>
          </p:nvPr>
        </p:nvGraphicFramePr>
        <p:xfrm>
          <a:off x="1116784" y="3501008"/>
          <a:ext cx="6910433" cy="257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1" name="CS ChemDraw Drawing" r:id="rId3" imgW="5758694" imgH="2143800" progId="ChemDraw.Document.6.0">
                  <p:embed/>
                </p:oleObj>
              </mc:Choice>
              <mc:Fallback>
                <p:oleObj name="CS ChemDraw Drawing" r:id="rId3" imgW="5758694" imgH="2143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784" y="3501008"/>
                        <a:ext cx="6910433" cy="2572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9218" y="1484784"/>
            <a:ext cx="2837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 на </a:t>
            </a: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-диоли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02" y="6536377"/>
            <a:ext cx="7164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err="1">
                <a:latin typeface="Times New Roman"/>
                <a:ea typeface="Calibri"/>
              </a:rPr>
              <a:t>Evans</a:t>
            </a:r>
            <a:r>
              <a:rPr lang="bg-BG" sz="1200" dirty="0">
                <a:latin typeface="Times New Roman"/>
                <a:ea typeface="Calibri"/>
              </a:rPr>
              <a:t>, D. A.; </a:t>
            </a:r>
            <a:r>
              <a:rPr lang="bg-BG" sz="1200" dirty="0" err="1">
                <a:latin typeface="Times New Roman"/>
                <a:ea typeface="Calibri"/>
              </a:rPr>
              <a:t>Chapman</a:t>
            </a:r>
            <a:r>
              <a:rPr lang="bg-BG" sz="1200" dirty="0">
                <a:latin typeface="Times New Roman"/>
                <a:ea typeface="Calibri"/>
              </a:rPr>
              <a:t>, K. T.; </a:t>
            </a:r>
            <a:r>
              <a:rPr lang="bg-BG" sz="1200" dirty="0" err="1">
                <a:latin typeface="Times New Roman"/>
                <a:ea typeface="Calibri"/>
              </a:rPr>
              <a:t>Carreira</a:t>
            </a:r>
            <a:r>
              <a:rPr lang="bg-BG" sz="1200" dirty="0">
                <a:latin typeface="Times New Roman"/>
                <a:ea typeface="Calibri"/>
              </a:rPr>
              <a:t>, E. M</a:t>
            </a:r>
            <a:r>
              <a:rPr lang="bg-BG" sz="1200" dirty="0" smtClean="0">
                <a:latin typeface="Times New Roman"/>
                <a:ea typeface="Calibri"/>
              </a:rPr>
              <a:t>., </a:t>
            </a:r>
            <a:r>
              <a:rPr lang="bg-BG" sz="1200" i="1" dirty="0" smtClean="0">
                <a:latin typeface="Times New Roman"/>
                <a:ea typeface="Calibri"/>
              </a:rPr>
              <a:t>J. </a:t>
            </a:r>
            <a:r>
              <a:rPr lang="bg-BG" sz="1200" i="1" dirty="0" err="1" smtClean="0">
                <a:latin typeface="Times New Roman"/>
                <a:ea typeface="Calibri"/>
              </a:rPr>
              <a:t>Am</a:t>
            </a:r>
            <a:r>
              <a:rPr lang="bg-BG" sz="1200" i="1" dirty="0" smtClean="0">
                <a:latin typeface="Times New Roman"/>
                <a:ea typeface="Calibri"/>
              </a:rPr>
              <a:t>. </a:t>
            </a:r>
            <a:r>
              <a:rPr lang="bg-BG" sz="1200" i="1" dirty="0" err="1" smtClean="0">
                <a:latin typeface="Times New Roman"/>
                <a:ea typeface="Calibri"/>
              </a:rPr>
              <a:t>Chem</a:t>
            </a:r>
            <a:r>
              <a:rPr lang="bg-BG" sz="1200" i="1" dirty="0" smtClean="0">
                <a:latin typeface="Times New Roman"/>
                <a:ea typeface="Calibri"/>
              </a:rPr>
              <a:t>. </a:t>
            </a:r>
            <a:r>
              <a:rPr lang="bg-BG" sz="1200" i="1" dirty="0" err="1" smtClean="0">
                <a:latin typeface="Times New Roman"/>
                <a:ea typeface="Calibri"/>
              </a:rPr>
              <a:t>Soc</a:t>
            </a:r>
            <a:r>
              <a:rPr lang="bg-BG" sz="1200" i="1" dirty="0" smtClean="0">
                <a:latin typeface="Times New Roman"/>
                <a:ea typeface="Calibri"/>
              </a:rPr>
              <a:t>.,</a:t>
            </a:r>
            <a:r>
              <a:rPr lang="bg-BG" sz="1200" dirty="0" smtClean="0">
                <a:latin typeface="Times New Roman"/>
                <a:ea typeface="Calibri"/>
              </a:rPr>
              <a:t> </a:t>
            </a:r>
            <a:r>
              <a:rPr lang="bg-BG" sz="1200" b="1" dirty="0">
                <a:latin typeface="Times New Roman"/>
                <a:ea typeface="Calibri"/>
              </a:rPr>
              <a:t>1988,</a:t>
            </a:r>
            <a:r>
              <a:rPr lang="bg-BG" sz="1200" dirty="0">
                <a:latin typeface="Times New Roman"/>
                <a:ea typeface="Calibri"/>
              </a:rPr>
              <a:t> </a:t>
            </a:r>
            <a:r>
              <a:rPr lang="bg-BG" sz="1200" i="1" dirty="0">
                <a:latin typeface="Times New Roman"/>
                <a:ea typeface="Calibri"/>
              </a:rPr>
              <a:t>110</a:t>
            </a:r>
            <a:r>
              <a:rPr lang="bg-BG" sz="1200" dirty="0">
                <a:latin typeface="Times New Roman"/>
                <a:ea typeface="Calibri"/>
              </a:rPr>
              <a:t>, 3560-3578</a:t>
            </a:r>
            <a:endParaRPr lang="bg-BG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51720" y="1895346"/>
            <a:ext cx="5112568" cy="936104"/>
            <a:chOff x="2051720" y="1556792"/>
            <a:chExt cx="5112568" cy="93610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8412547"/>
                </p:ext>
              </p:extLst>
            </p:nvPr>
          </p:nvGraphicFramePr>
          <p:xfrm>
            <a:off x="2182844" y="1706233"/>
            <a:ext cx="4850321" cy="637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72" name="CS ChemDraw Drawing" r:id="rId5" imgW="3233547" imgH="424815" progId="ChemDraw.Document.6.0">
                    <p:embed/>
                  </p:oleObj>
                </mc:Choice>
                <mc:Fallback>
                  <p:oleObj name="CS ChemDraw Drawing" r:id="rId5" imgW="3233547" imgH="42481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82844" y="1706233"/>
                          <a:ext cx="4850321" cy="637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051720" y="1556792"/>
              <a:ext cx="511256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963" y="980728"/>
            <a:ext cx="667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редукция на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хидрокси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кетони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82220" y="3429000"/>
            <a:ext cx="1469900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4217433" y="4602614"/>
            <a:ext cx="1506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предпочетено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166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СТЕРЕОСЕЛЕКТИВНИ РЕАКЦИИ С УЧАСТИЕТО НА БОРАНИ И БОРХИДРИДНИ РЕАГЕНТИ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8017" y="836712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768" y="90872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Етап от синтеза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(+)-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дискодермолид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полифункционален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природен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силно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анититуморно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действие</a:t>
            </a:r>
            <a:endParaRPr lang="bg-B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ДИАСТЕРЕОСЕЛЕКТИВНА РЕДУКЦИЯ НА β-ХИДРОКСИ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КЕТОНИ 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9613" y="6536377"/>
            <a:ext cx="698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err="1">
                <a:latin typeface="Times New Roman"/>
                <a:ea typeface="Calibri"/>
              </a:rPr>
              <a:t>Paterson</a:t>
            </a:r>
            <a:r>
              <a:rPr lang="bg-BG" sz="1200" dirty="0">
                <a:latin typeface="Times New Roman"/>
                <a:ea typeface="Calibri"/>
              </a:rPr>
              <a:t>, I.; </a:t>
            </a:r>
            <a:r>
              <a:rPr lang="bg-BG" sz="1200" dirty="0" err="1">
                <a:latin typeface="Times New Roman"/>
                <a:ea typeface="Calibri"/>
              </a:rPr>
              <a:t>Delgado</a:t>
            </a:r>
            <a:r>
              <a:rPr lang="bg-BG" sz="1200" dirty="0">
                <a:latin typeface="Times New Roman"/>
                <a:ea typeface="Calibri"/>
              </a:rPr>
              <a:t>, O.; </a:t>
            </a:r>
            <a:r>
              <a:rPr lang="bg-BG" sz="1200" dirty="0" err="1">
                <a:latin typeface="Times New Roman"/>
                <a:ea typeface="Calibri"/>
              </a:rPr>
              <a:t>Florence</a:t>
            </a:r>
            <a:r>
              <a:rPr lang="bg-BG" sz="1200" dirty="0">
                <a:latin typeface="Times New Roman"/>
                <a:ea typeface="Calibri"/>
              </a:rPr>
              <a:t>, G. J.; </a:t>
            </a:r>
            <a:r>
              <a:rPr lang="bg-BG" sz="1200" dirty="0" err="1">
                <a:latin typeface="Times New Roman"/>
                <a:ea typeface="Calibri"/>
              </a:rPr>
              <a:t>Lyothier</a:t>
            </a:r>
            <a:r>
              <a:rPr lang="bg-BG" sz="1200" dirty="0">
                <a:latin typeface="Times New Roman"/>
                <a:ea typeface="Calibri"/>
              </a:rPr>
              <a:t>, I.; </a:t>
            </a:r>
            <a:r>
              <a:rPr lang="bg-BG" sz="1200" dirty="0" err="1">
                <a:latin typeface="Times New Roman"/>
                <a:ea typeface="Calibri"/>
              </a:rPr>
              <a:t>Scott</a:t>
            </a:r>
            <a:r>
              <a:rPr lang="bg-BG" sz="1200" dirty="0">
                <a:latin typeface="Times New Roman"/>
                <a:ea typeface="Calibri"/>
              </a:rPr>
              <a:t>, J. P.; </a:t>
            </a:r>
            <a:r>
              <a:rPr lang="bg-BG" sz="1200" dirty="0" err="1">
                <a:latin typeface="Times New Roman"/>
                <a:ea typeface="Calibri"/>
              </a:rPr>
              <a:t>Sereinig</a:t>
            </a:r>
            <a:r>
              <a:rPr lang="bg-BG" sz="1200" dirty="0">
                <a:latin typeface="Times New Roman"/>
                <a:ea typeface="Calibri"/>
              </a:rPr>
              <a:t>, N</a:t>
            </a:r>
            <a:r>
              <a:rPr lang="bg-BG" sz="1200" dirty="0" smtClean="0">
                <a:latin typeface="Times New Roman"/>
                <a:ea typeface="Calibri"/>
              </a:rPr>
              <a:t>., </a:t>
            </a:r>
            <a:r>
              <a:rPr lang="bg-BG" sz="1200" i="1" dirty="0" err="1" smtClean="0">
                <a:latin typeface="Times New Roman"/>
                <a:ea typeface="Calibri"/>
              </a:rPr>
              <a:t>Org</a:t>
            </a:r>
            <a:r>
              <a:rPr lang="bg-BG" sz="1200" i="1" dirty="0">
                <a:latin typeface="Times New Roman"/>
                <a:ea typeface="Calibri"/>
              </a:rPr>
              <a:t>.</a:t>
            </a:r>
            <a:r>
              <a:rPr lang="bg-BG" sz="1200" i="1" dirty="0" smtClean="0">
                <a:latin typeface="Times New Roman"/>
                <a:ea typeface="Calibri"/>
              </a:rPr>
              <a:t> </a:t>
            </a:r>
            <a:r>
              <a:rPr lang="bg-BG" sz="1200" i="1" dirty="0" err="1" smtClean="0">
                <a:latin typeface="Times New Roman"/>
                <a:ea typeface="Calibri"/>
              </a:rPr>
              <a:t>Lett</a:t>
            </a:r>
            <a:r>
              <a:rPr lang="bg-BG" sz="1200" i="1" dirty="0" smtClean="0">
                <a:latin typeface="Times New Roman"/>
                <a:ea typeface="Calibri"/>
              </a:rPr>
              <a:t>.,</a:t>
            </a:r>
            <a:r>
              <a:rPr lang="bg-BG" sz="1200" dirty="0" smtClean="0">
                <a:latin typeface="Times New Roman"/>
                <a:ea typeface="Calibri"/>
              </a:rPr>
              <a:t> </a:t>
            </a:r>
            <a:r>
              <a:rPr lang="bg-BG" sz="1200" b="1" dirty="0">
                <a:latin typeface="Times New Roman"/>
                <a:ea typeface="Calibri"/>
              </a:rPr>
              <a:t>2003,</a:t>
            </a:r>
            <a:r>
              <a:rPr lang="bg-BG" sz="1200" dirty="0">
                <a:latin typeface="Times New Roman"/>
                <a:ea typeface="Calibri"/>
              </a:rPr>
              <a:t> </a:t>
            </a:r>
            <a:r>
              <a:rPr lang="bg-BG" sz="1200" i="1" dirty="0">
                <a:latin typeface="Times New Roman"/>
                <a:ea typeface="Calibri"/>
              </a:rPr>
              <a:t>5</a:t>
            </a:r>
            <a:r>
              <a:rPr lang="bg-BG" sz="1200" dirty="0">
                <a:latin typeface="Times New Roman"/>
                <a:ea typeface="Calibri"/>
              </a:rPr>
              <a:t>, 35-38.</a:t>
            </a:r>
            <a:endParaRPr lang="bg-BG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73248"/>
              </p:ext>
            </p:extLst>
          </p:nvPr>
        </p:nvGraphicFramePr>
        <p:xfrm>
          <a:off x="1772393" y="1933530"/>
          <a:ext cx="5599214" cy="127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4" name="CS ChemDraw Drawing" r:id="rId3" imgW="4666012" imgH="1066205" progId="ChemDraw.Document.6.0">
                  <p:embed/>
                </p:oleObj>
              </mc:Choice>
              <mc:Fallback>
                <p:oleObj name="CS ChemDraw Drawing" r:id="rId3" imgW="4666012" imgH="10662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393" y="1933530"/>
                        <a:ext cx="5599214" cy="1279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627784" y="3861048"/>
            <a:ext cx="3888432" cy="1656184"/>
            <a:chOff x="2771800" y="3861048"/>
            <a:chExt cx="3888432" cy="165618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257383"/>
                </p:ext>
              </p:extLst>
            </p:nvPr>
          </p:nvGraphicFramePr>
          <p:xfrm>
            <a:off x="2938680" y="3972479"/>
            <a:ext cx="3554672" cy="1433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85" name="CS ChemDraw Drawing" r:id="rId5" imgW="2962227" imgH="1194435" progId="ChemDraw.Document.6.0">
                    <p:embed/>
                  </p:oleObj>
                </mc:Choice>
                <mc:Fallback>
                  <p:oleObj name="CS ChemDraw Drawing" r:id="rId5" imgW="2962227" imgH="119443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38680" y="3972479"/>
                          <a:ext cx="3554672" cy="14333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2771800" y="3861048"/>
              <a:ext cx="3888432" cy="1656184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6089" y="5589240"/>
            <a:ext cx="212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(+)-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дискодермолид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19872" y="4509120"/>
            <a:ext cx="253823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32041" y="4200378"/>
            <a:ext cx="216023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508104" y="1772816"/>
            <a:ext cx="2016224" cy="151216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24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387" y="188640"/>
            <a:ext cx="879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ХИРАЛНО МОДИФИЦИРАНИ БОРХИДРИДНИ РЕАГЕНТИ И БОРАНИ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Енантиоселективна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редукция на съединения, съдържащи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простереогенни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функционални групи (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карбонилна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имино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89" y="1412776"/>
            <a:ext cx="83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редукция, катализирана от ензими или микроорганизми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редукция с участието на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стехеометрично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количество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хирален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редуциращ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агент;</a:t>
            </a:r>
          </a:p>
          <a:p>
            <a:pPr lvl="0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редукция с участието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хидриден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реагент в присъствие на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хирално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помощно вещество (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лиганд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773" y="2348880"/>
            <a:ext cx="845843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98743"/>
              </p:ext>
            </p:extLst>
          </p:nvPr>
        </p:nvGraphicFramePr>
        <p:xfrm>
          <a:off x="1065213" y="3402013"/>
          <a:ext cx="70135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CS ChemDraw Drawing" r:id="rId3" imgW="5845677" imgH="2540160" progId="ChemDraw.Document.6.0">
                  <p:embed/>
                </p:oleObj>
              </mc:Choice>
              <mc:Fallback>
                <p:oleObj name="CS ChemDraw Drawing" r:id="rId3" imgW="5845677" imgH="2540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5213" y="3402013"/>
                        <a:ext cx="7013575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10557" y="4714313"/>
            <a:ext cx="1653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реагент на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Noyori</a:t>
            </a:r>
            <a:endParaRPr lang="bg-BG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417" y="4714313"/>
            <a:ext cx="163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CBS-</a:t>
            </a:r>
            <a:r>
              <a:rPr lang="bg-BG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</a:t>
            </a:r>
            <a:endParaRPr lang="bg-BG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5046" y="630932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</a:t>
            </a:r>
            <a:r>
              <a:rPr lang="en-US" sz="1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BCl</a:t>
            </a:r>
            <a:endParaRPr lang="bg-BG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6361583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Alpine Hydride</a:t>
            </a:r>
            <a:r>
              <a:rPr lang="bg-BG" sz="14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bg-BG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886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ЕНАНТИОСЕЛЕКТИВНА РЕДУКЦИЯ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97590"/>
              </p:ext>
            </p:extLst>
          </p:nvPr>
        </p:nvGraphicFramePr>
        <p:xfrm>
          <a:off x="539552" y="4825960"/>
          <a:ext cx="7848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368152"/>
                <a:gridCol w="1872208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редуциращ агент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добив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конфигурация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)-BINAL-H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екв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bg-BG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)-B-Me-CBS</a:t>
                      </a:r>
                      <a:r>
                        <a:rPr lang="bg-BG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bg-BG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катехолборан</a:t>
                      </a:r>
                      <a:endParaRPr lang="bg-BG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bg-BG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)-B-</a:t>
                      </a:r>
                      <a:r>
                        <a:rPr lang="en-US" sz="16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bg-BG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Bu-CBS</a:t>
                      </a:r>
                      <a:r>
                        <a:rPr lang="bg-BG" sz="1600" b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bg-BG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катехолборан</a:t>
                      </a:r>
                      <a:endParaRPr lang="bg-BG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bg-BG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bg-BG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768" y="908720"/>
            <a:ext cx="73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Етап от синтеза на флуорирани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аминоалкохоли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ценни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интермедиати</a:t>
            </a:r>
            <a:endParaRPr lang="bg-B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3429000"/>
            <a:ext cx="1368152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1107719" y="6525344"/>
            <a:ext cx="659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Prakash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K. S.;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Mandal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Schweizer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Petasis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A.;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Olah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A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Lett., </a:t>
            </a:r>
            <a:r>
              <a:rPr lang="bg-BG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3173-3176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48884"/>
              </p:ext>
            </p:extLst>
          </p:nvPr>
        </p:nvGraphicFramePr>
        <p:xfrm>
          <a:off x="264137" y="1523802"/>
          <a:ext cx="8615726" cy="285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6" name="CS ChemDraw Drawing" r:id="rId3" imgW="7491936" imgH="2480667" progId="ChemDraw.Document.6.0">
                  <p:embed/>
                </p:oleObj>
              </mc:Choice>
              <mc:Fallback>
                <p:oleObj name="CS ChemDraw Drawing" r:id="rId3" imgW="7491936" imgH="24806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37" y="1523802"/>
                        <a:ext cx="8615726" cy="285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812360" y="3356992"/>
            <a:ext cx="1224136" cy="1008112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50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Documents\MEGA\Yana\Glaven_asistent\Reductions\lua-chon-%20cua-%20cuoc-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1584"/>
            <a:ext cx="5715000" cy="37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3896717">
            <a:off x="1579711" y="3952575"/>
            <a:ext cx="720069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LiAlH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141852" y="3812726"/>
            <a:ext cx="1157689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680270">
            <a:off x="3054424" y="3906857"/>
            <a:ext cx="1000595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•SMe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bg-BG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69992">
            <a:off x="3439527" y="4415037"/>
            <a:ext cx="740908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99349">
            <a:off x="3447497" y="4867988"/>
            <a:ext cx="1228221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OAc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282" y="188640"/>
            <a:ext cx="28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заключение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bg-BG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448" y="764704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хидридните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реагенти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алуминий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бор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многостранни възможности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съвременни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изследователски тенденции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разработването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нови реагенти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стереоселективни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реакции;</a:t>
            </a:r>
          </a:p>
        </p:txBody>
      </p:sp>
    </p:spTree>
    <p:extLst>
      <p:ext uri="{BB962C8B-B14F-4D97-AF65-F5344CB8AC3E}">
        <p14:creationId xmlns:p14="http://schemas.microsoft.com/office/powerpoint/2010/main" val="18733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Documents\MEGA\Yana\Glaven_asistent\Reductions\lua-chon-%20cua-%20cuoc-song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3151584"/>
            <a:ext cx="5715000" cy="37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448" y="764704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хидридните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реагенти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алуминий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бор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многостранни възможности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съвременни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изследователски тенденции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разработването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нови реагенти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стереоселективни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реакции;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синтез на нови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хирални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енантиомерно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чисти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лиганди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енантиоселективна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редукция на кетони с комплекси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борани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3896717">
            <a:off x="1579711" y="3952575"/>
            <a:ext cx="720069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LiAlH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141852" y="3812726"/>
            <a:ext cx="1157689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680270">
            <a:off x="3054424" y="3906857"/>
            <a:ext cx="1000595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•SMe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bg-BG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69992">
            <a:off x="3439527" y="4415037"/>
            <a:ext cx="740908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99349">
            <a:off x="3447497" y="4867988"/>
            <a:ext cx="1228221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OAc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282" y="188640"/>
            <a:ext cx="28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заключение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bg-BG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45865"/>
              </p:ext>
            </p:extLst>
          </p:nvPr>
        </p:nvGraphicFramePr>
        <p:xfrm>
          <a:off x="6393838" y="3369852"/>
          <a:ext cx="1418522" cy="141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S ChemDraw Drawing" r:id="rId4" imgW="1182102" imgH="1176390" progId="ChemDraw.Document.6.0">
                  <p:embed/>
                </p:oleObj>
              </mc:Choice>
              <mc:Fallback>
                <p:oleObj name="CS ChemDraw Drawing" r:id="rId4" imgW="1182102" imgH="11763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3838" y="3369852"/>
                        <a:ext cx="1418522" cy="1411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34169"/>
              </p:ext>
            </p:extLst>
          </p:nvPr>
        </p:nvGraphicFramePr>
        <p:xfrm>
          <a:off x="4481987" y="2547343"/>
          <a:ext cx="3132354" cy="57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CS ChemDraw Drawing" r:id="rId6" imgW="2610295" imgH="476550" progId="ChemDraw.Document.6.0">
                  <p:embed/>
                </p:oleObj>
              </mc:Choice>
              <mc:Fallback>
                <p:oleObj name="CS ChemDraw Drawing" r:id="rId6" imgW="2610295" imgH="476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1987" y="2547343"/>
                        <a:ext cx="3132354" cy="571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283968" y="2514963"/>
            <a:ext cx="3528392" cy="6366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7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5868144" cy="350100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68051" y="2175828"/>
            <a:ext cx="66078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bg-BG" sz="3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D:\Documents\MEGA\Yana\Glaven_asistent\Reductions\Schemes\brown_pos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28" y="1556792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D:\Documents\MEGA\Yana\Glaven_asistent\Reductions\Schemes\wittig_post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88" y="1556792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1" name="Picture 9" descr="D:\Documents\MEGA\Yana\Glaven_asistent\Reductions\Schemes\ziegler_post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2" name="Picture 10" descr="D:\Documents\MEGA\Yana\Glaven_asistent\Reductions\Schemes\natta_post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 descr="D:\Documents\MEGA\Yana\Glaven_asistent\Reductions\Schemes\lipscomb_postc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2" y="1556792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48350" y="188640"/>
            <a:ext cx="484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ЗНАЧИМИ РЕАГЕНТИ ЗА РЕДУКЦИЯ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764" y="76470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Значимост на </a:t>
            </a:r>
            <a:r>
              <a:rPr lang="bg-B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органоалуминиевите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органоборните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съединения за науката и технологиите – три Нобелови награди за химия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645024"/>
            <a:ext cx="29858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Karl Ziegler &amp; Giulio Natta (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Разработват методи за полимеризация на етилен и </a:t>
            </a:r>
            <a:r>
              <a:rPr lang="bg-BG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пропилен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 помощта на </a:t>
            </a:r>
            <a:r>
              <a:rPr lang="bg-BG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органоалуминиеви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катализатори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405" y="3645023"/>
            <a:ext cx="3040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C. Brown &amp; Georg Wittig (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Изследват структурата на бор- и </a:t>
            </a:r>
            <a:r>
              <a:rPr lang="bg-BG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фосфорсъдържащи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съединения и използването им като реагенти в органични синтез (реакции на хидриране).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5343" y="3657257"/>
            <a:ext cx="2831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William Nunn Lipscomb (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1976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Открива структурата на </a:t>
            </a:r>
            <a:r>
              <a:rPr lang="bg-BG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бораните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63" y="5538718"/>
            <a:ext cx="9059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LiAlH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едни от най-използваните реагенти в органичната химия и до днес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4055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2138"/>
              </p:ext>
            </p:extLst>
          </p:nvPr>
        </p:nvGraphicFramePr>
        <p:xfrm>
          <a:off x="6101658" y="1041544"/>
          <a:ext cx="2574798" cy="11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4" name="CS ChemDraw Drawing" r:id="rId3" imgW="1287399" imgH="581660" progId="ChemDraw.Document.6.0">
                  <p:embed/>
                </p:oleObj>
              </mc:Choice>
              <mc:Fallback>
                <p:oleObj name="CS ChemDraw Drawing" r:id="rId3" imgW="1287399" imgH="581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658" y="1041544"/>
                        <a:ext cx="2574798" cy="11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87932" y="1449730"/>
            <a:ext cx="83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•X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245" y="188640"/>
            <a:ext cx="67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ПОЛУЧАВАНЕ НА НОВИ РЕАГЕНТИ ЗА РЕДУКЦИЯ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70094"/>
              </p:ext>
            </p:extLst>
          </p:nvPr>
        </p:nvGraphicFramePr>
        <p:xfrm>
          <a:off x="796501" y="994569"/>
          <a:ext cx="2550414" cy="11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5" name="CS ChemDraw Drawing" r:id="rId5" imgW="1275207" imgH="581660" progId="ChemDraw.Document.6.0">
                  <p:embed/>
                </p:oleObj>
              </mc:Choice>
              <mc:Fallback>
                <p:oleObj name="CS ChemDraw Drawing" r:id="rId5" imgW="1275207" imgH="581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501" y="994569"/>
                        <a:ext cx="2550414" cy="11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25328"/>
              </p:ext>
            </p:extLst>
          </p:nvPr>
        </p:nvGraphicFramePr>
        <p:xfrm>
          <a:off x="6101658" y="1041544"/>
          <a:ext cx="2574798" cy="11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8" name="CS ChemDraw Drawing" r:id="rId3" imgW="1287399" imgH="581660" progId="ChemDraw.Document.6.0">
                  <p:embed/>
                </p:oleObj>
              </mc:Choice>
              <mc:Fallback>
                <p:oleObj name="CS ChemDraw Drawing" r:id="rId3" imgW="1287399" imgH="581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658" y="1041544"/>
                        <a:ext cx="2574798" cy="11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87932" y="1449730"/>
            <a:ext cx="83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bg-BG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245" y="188640"/>
            <a:ext cx="67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ПОЛУЧАВАНЕ НА НОВИ РЕАГЕНТИ ЗА РЕДУКЦИЯ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79511"/>
              </p:ext>
            </p:extLst>
          </p:nvPr>
        </p:nvGraphicFramePr>
        <p:xfrm>
          <a:off x="796501" y="994569"/>
          <a:ext cx="2550414" cy="11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9" name="CS ChemDraw Drawing" r:id="rId5" imgW="1275207" imgH="581660" progId="ChemDraw.Document.6.0">
                  <p:embed/>
                </p:oleObj>
              </mc:Choice>
              <mc:Fallback>
                <p:oleObj name="CS ChemDraw Drawing" r:id="rId5" imgW="1275207" imgH="581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501" y="994569"/>
                        <a:ext cx="2550414" cy="11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071708" y="1813466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7400300" y="1820559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7760340" y="1491877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/>
          <p:cNvSpPr/>
          <p:nvPr/>
        </p:nvSpPr>
        <p:spPr>
          <a:xfrm>
            <a:off x="7400300" y="1124744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2431748" y="1471471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Oval 16"/>
          <p:cNvSpPr/>
          <p:nvPr/>
        </p:nvSpPr>
        <p:spPr>
          <a:xfrm>
            <a:off x="2071708" y="1073268"/>
            <a:ext cx="360040" cy="39139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Down Arrow 19"/>
          <p:cNvSpPr/>
          <p:nvPr/>
        </p:nvSpPr>
        <p:spPr>
          <a:xfrm>
            <a:off x="2222025" y="2354476"/>
            <a:ext cx="45719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Down Arrow 20"/>
          <p:cNvSpPr/>
          <p:nvPr/>
        </p:nvSpPr>
        <p:spPr>
          <a:xfrm>
            <a:off x="7570605" y="2354476"/>
            <a:ext cx="45719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Down Arrow 23"/>
          <p:cNvSpPr/>
          <p:nvPr/>
        </p:nvSpPr>
        <p:spPr>
          <a:xfrm>
            <a:off x="4748789" y="1881778"/>
            <a:ext cx="45719" cy="976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TextBox 26"/>
          <p:cNvSpPr txBox="1"/>
          <p:nvPr/>
        </p:nvSpPr>
        <p:spPr>
          <a:xfrm>
            <a:off x="5577614" y="15623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Li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,..)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15623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,..)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1560" y="6402814"/>
            <a:ext cx="16523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rtlCol="0">
            <a:spAutoFit/>
          </a:bodyPr>
          <a:lstStyle/>
          <a:p>
            <a:r>
              <a:rPr lang="bg-BG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Люисови</a:t>
            </a: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бази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4104" y="6402814"/>
            <a:ext cx="16523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rtlCol="0">
            <a:spAutoFit/>
          </a:bodyPr>
          <a:lstStyle/>
          <a:p>
            <a:r>
              <a:rPr lang="bg-BG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Люисови</a:t>
            </a: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бази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5856" y="6402814"/>
            <a:ext cx="214353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rtlCol="0">
            <a:spAutoFit/>
          </a:bodyPr>
          <a:lstStyle/>
          <a:p>
            <a:r>
              <a:rPr lang="bg-BG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Люисови</a:t>
            </a:r>
            <a:r>
              <a:rPr lang="bg-BG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киселини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89646"/>
              </p:ext>
            </p:extLst>
          </p:nvPr>
        </p:nvGraphicFramePr>
        <p:xfrm>
          <a:off x="5940152" y="3198584"/>
          <a:ext cx="3096344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bg-BG" sz="16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Ca(BH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Mg(BH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Zn(BH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6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LiEt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 (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Superhydride</a:t>
                      </a:r>
                      <a:r>
                        <a:rPr lang="en-US" sz="16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®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 (K-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Selectride</a:t>
                      </a:r>
                      <a:r>
                        <a:rPr lang="en-US" sz="16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®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bg-BG" sz="16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NaCNBH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Na(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OAc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BH, 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OAc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endParaRPr lang="bg-BG" sz="16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(4-n)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550"/>
              </p:ext>
            </p:extLst>
          </p:nvPr>
        </p:nvGraphicFramePr>
        <p:xfrm>
          <a:off x="107504" y="3198584"/>
          <a:ext cx="2736304" cy="2804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NaAlH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bg-BG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NaAlH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(OCH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RedAl</a:t>
                      </a:r>
                      <a:r>
                        <a:rPr lang="en-US" sz="16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bg-BG" sz="1600" b="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-Bu)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Li(OEt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-Bu)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AlH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(4-n)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6983"/>
              </p:ext>
            </p:extLst>
          </p:nvPr>
        </p:nvGraphicFramePr>
        <p:xfrm>
          <a:off x="2987824" y="3198584"/>
          <a:ext cx="2736304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BH</a:t>
                      </a:r>
                      <a:r>
                        <a:rPr lang="bg-BG" sz="16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bg-BG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THF</a:t>
                      </a:r>
                      <a:endParaRPr lang="bg-BG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•SMe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600" b="0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</a:t>
                      </a:r>
                      <a:r>
                        <a:rPr lang="en-US" sz="1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•Pyridine</a:t>
                      </a:r>
                      <a:endParaRPr lang="bg-BG" sz="1600" b="0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Cateholborane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9-BBN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BH</a:t>
                      </a:r>
                      <a:r>
                        <a:rPr lang="bg-BG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-BuNH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BR*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bg-BG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6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78375"/>
              </p:ext>
            </p:extLst>
          </p:nvPr>
        </p:nvGraphicFramePr>
        <p:xfrm>
          <a:off x="1043930" y="1196752"/>
          <a:ext cx="7056140" cy="551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9" name="CS ChemDraw Drawing" r:id="rId3" imgW="6473523" imgH="5062418" progId="ChemDraw.Document.6.0">
                  <p:embed/>
                </p:oleObj>
              </mc:Choice>
              <mc:Fallback>
                <p:oleObj name="CS ChemDraw Drawing" r:id="rId3" imgW="6473523" imgH="50624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930" y="1196752"/>
                        <a:ext cx="7056140" cy="551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131" y="188640"/>
            <a:ext cx="771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КОМПЛЕКСНИТЕ ХИДРИДИ И БОРАНИТЕ КАТО РЕДУКТОРИ</a:t>
            </a:r>
            <a:endParaRPr lang="bg-BG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284984"/>
            <a:ext cx="3312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карбоксилни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киселини и техни производни (киселинни хлориди, естери, анхидриди)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алдехиди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амиди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кетони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лактони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амиди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нитрили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нитро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съединения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имини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редуктивно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аминиране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779912" y="2052604"/>
            <a:ext cx="2016224" cy="2384507"/>
          </a:xfrm>
          <a:custGeom>
            <a:avLst/>
            <a:gdLst>
              <a:gd name="connsiteX0" fmla="*/ 0 w 2808312"/>
              <a:gd name="connsiteY0" fmla="*/ 0 h 3240360"/>
              <a:gd name="connsiteX1" fmla="*/ 468052 w 2808312"/>
              <a:gd name="connsiteY1" fmla="*/ 0 h 3240360"/>
              <a:gd name="connsiteX2" fmla="*/ 372551 w 2808312"/>
              <a:gd name="connsiteY2" fmla="*/ -1043558 h 3240360"/>
              <a:gd name="connsiteX3" fmla="*/ 1170130 w 2808312"/>
              <a:gd name="connsiteY3" fmla="*/ 0 h 3240360"/>
              <a:gd name="connsiteX4" fmla="*/ 2808312 w 2808312"/>
              <a:gd name="connsiteY4" fmla="*/ 0 h 3240360"/>
              <a:gd name="connsiteX5" fmla="*/ 2808312 w 2808312"/>
              <a:gd name="connsiteY5" fmla="*/ 540060 h 3240360"/>
              <a:gd name="connsiteX6" fmla="*/ 2808312 w 2808312"/>
              <a:gd name="connsiteY6" fmla="*/ 540060 h 3240360"/>
              <a:gd name="connsiteX7" fmla="*/ 2808312 w 2808312"/>
              <a:gd name="connsiteY7" fmla="*/ 1350150 h 3240360"/>
              <a:gd name="connsiteX8" fmla="*/ 2808312 w 2808312"/>
              <a:gd name="connsiteY8" fmla="*/ 3240360 h 3240360"/>
              <a:gd name="connsiteX9" fmla="*/ 1170130 w 2808312"/>
              <a:gd name="connsiteY9" fmla="*/ 3240360 h 3240360"/>
              <a:gd name="connsiteX10" fmla="*/ 468052 w 2808312"/>
              <a:gd name="connsiteY10" fmla="*/ 3240360 h 3240360"/>
              <a:gd name="connsiteX11" fmla="*/ 468052 w 2808312"/>
              <a:gd name="connsiteY11" fmla="*/ 3240360 h 3240360"/>
              <a:gd name="connsiteX12" fmla="*/ 0 w 2808312"/>
              <a:gd name="connsiteY12" fmla="*/ 3240360 h 3240360"/>
              <a:gd name="connsiteX13" fmla="*/ 0 w 2808312"/>
              <a:gd name="connsiteY13" fmla="*/ 1350150 h 3240360"/>
              <a:gd name="connsiteX14" fmla="*/ 0 w 2808312"/>
              <a:gd name="connsiteY14" fmla="*/ 540060 h 3240360"/>
              <a:gd name="connsiteX15" fmla="*/ 0 w 2808312"/>
              <a:gd name="connsiteY15" fmla="*/ 540060 h 3240360"/>
              <a:gd name="connsiteX16" fmla="*/ 0 w 2808312"/>
              <a:gd name="connsiteY16" fmla="*/ 0 h 3240360"/>
              <a:gd name="connsiteX0" fmla="*/ 0 w 2808312"/>
              <a:gd name="connsiteY0" fmla="*/ 1043558 h 4283918"/>
              <a:gd name="connsiteX1" fmla="*/ 468052 w 2808312"/>
              <a:gd name="connsiteY1" fmla="*/ 1043558 h 4283918"/>
              <a:gd name="connsiteX2" fmla="*/ 372551 w 2808312"/>
              <a:gd name="connsiteY2" fmla="*/ 0 h 4283918"/>
              <a:gd name="connsiteX3" fmla="*/ 1648595 w 2808312"/>
              <a:gd name="connsiteY3" fmla="*/ 1043558 h 4283918"/>
              <a:gd name="connsiteX4" fmla="*/ 2808312 w 2808312"/>
              <a:gd name="connsiteY4" fmla="*/ 1043558 h 4283918"/>
              <a:gd name="connsiteX5" fmla="*/ 2808312 w 2808312"/>
              <a:gd name="connsiteY5" fmla="*/ 1583618 h 4283918"/>
              <a:gd name="connsiteX6" fmla="*/ 2808312 w 2808312"/>
              <a:gd name="connsiteY6" fmla="*/ 1583618 h 4283918"/>
              <a:gd name="connsiteX7" fmla="*/ 2808312 w 2808312"/>
              <a:gd name="connsiteY7" fmla="*/ 2393708 h 4283918"/>
              <a:gd name="connsiteX8" fmla="*/ 2808312 w 2808312"/>
              <a:gd name="connsiteY8" fmla="*/ 4283918 h 4283918"/>
              <a:gd name="connsiteX9" fmla="*/ 1170130 w 2808312"/>
              <a:gd name="connsiteY9" fmla="*/ 4283918 h 4283918"/>
              <a:gd name="connsiteX10" fmla="*/ 468052 w 2808312"/>
              <a:gd name="connsiteY10" fmla="*/ 4283918 h 4283918"/>
              <a:gd name="connsiteX11" fmla="*/ 468052 w 2808312"/>
              <a:gd name="connsiteY11" fmla="*/ 4283918 h 4283918"/>
              <a:gd name="connsiteX12" fmla="*/ 0 w 2808312"/>
              <a:gd name="connsiteY12" fmla="*/ 4283918 h 4283918"/>
              <a:gd name="connsiteX13" fmla="*/ 0 w 2808312"/>
              <a:gd name="connsiteY13" fmla="*/ 2393708 h 4283918"/>
              <a:gd name="connsiteX14" fmla="*/ 0 w 2808312"/>
              <a:gd name="connsiteY14" fmla="*/ 1583618 h 4283918"/>
              <a:gd name="connsiteX15" fmla="*/ 0 w 2808312"/>
              <a:gd name="connsiteY15" fmla="*/ 1583618 h 4283918"/>
              <a:gd name="connsiteX16" fmla="*/ 0 w 2808312"/>
              <a:gd name="connsiteY16" fmla="*/ 1043558 h 4283918"/>
              <a:gd name="connsiteX0" fmla="*/ 0 w 2808312"/>
              <a:gd name="connsiteY0" fmla="*/ 1043558 h 4283918"/>
              <a:gd name="connsiteX1" fmla="*/ 1084741 w 2808312"/>
              <a:gd name="connsiteY1" fmla="*/ 1032926 h 4283918"/>
              <a:gd name="connsiteX2" fmla="*/ 372551 w 2808312"/>
              <a:gd name="connsiteY2" fmla="*/ 0 h 4283918"/>
              <a:gd name="connsiteX3" fmla="*/ 1648595 w 2808312"/>
              <a:gd name="connsiteY3" fmla="*/ 1043558 h 4283918"/>
              <a:gd name="connsiteX4" fmla="*/ 2808312 w 2808312"/>
              <a:gd name="connsiteY4" fmla="*/ 1043558 h 4283918"/>
              <a:gd name="connsiteX5" fmla="*/ 2808312 w 2808312"/>
              <a:gd name="connsiteY5" fmla="*/ 1583618 h 4283918"/>
              <a:gd name="connsiteX6" fmla="*/ 2808312 w 2808312"/>
              <a:gd name="connsiteY6" fmla="*/ 1583618 h 4283918"/>
              <a:gd name="connsiteX7" fmla="*/ 2808312 w 2808312"/>
              <a:gd name="connsiteY7" fmla="*/ 2393708 h 4283918"/>
              <a:gd name="connsiteX8" fmla="*/ 2808312 w 2808312"/>
              <a:gd name="connsiteY8" fmla="*/ 4283918 h 4283918"/>
              <a:gd name="connsiteX9" fmla="*/ 1170130 w 2808312"/>
              <a:gd name="connsiteY9" fmla="*/ 4283918 h 4283918"/>
              <a:gd name="connsiteX10" fmla="*/ 468052 w 2808312"/>
              <a:gd name="connsiteY10" fmla="*/ 4283918 h 4283918"/>
              <a:gd name="connsiteX11" fmla="*/ 468052 w 2808312"/>
              <a:gd name="connsiteY11" fmla="*/ 4283918 h 4283918"/>
              <a:gd name="connsiteX12" fmla="*/ 0 w 2808312"/>
              <a:gd name="connsiteY12" fmla="*/ 4283918 h 4283918"/>
              <a:gd name="connsiteX13" fmla="*/ 0 w 2808312"/>
              <a:gd name="connsiteY13" fmla="*/ 2393708 h 4283918"/>
              <a:gd name="connsiteX14" fmla="*/ 0 w 2808312"/>
              <a:gd name="connsiteY14" fmla="*/ 1583618 h 4283918"/>
              <a:gd name="connsiteX15" fmla="*/ 0 w 2808312"/>
              <a:gd name="connsiteY15" fmla="*/ 1583618 h 4283918"/>
              <a:gd name="connsiteX16" fmla="*/ 0 w 2808312"/>
              <a:gd name="connsiteY16" fmla="*/ 1043558 h 4283918"/>
              <a:gd name="connsiteX0" fmla="*/ 0 w 2808312"/>
              <a:gd name="connsiteY0" fmla="*/ 1043558 h 4283918"/>
              <a:gd name="connsiteX1" fmla="*/ 1084741 w 2808312"/>
              <a:gd name="connsiteY1" fmla="*/ 1064823 h 4283918"/>
              <a:gd name="connsiteX2" fmla="*/ 372551 w 2808312"/>
              <a:gd name="connsiteY2" fmla="*/ 0 h 4283918"/>
              <a:gd name="connsiteX3" fmla="*/ 1648595 w 2808312"/>
              <a:gd name="connsiteY3" fmla="*/ 1043558 h 4283918"/>
              <a:gd name="connsiteX4" fmla="*/ 2808312 w 2808312"/>
              <a:gd name="connsiteY4" fmla="*/ 1043558 h 4283918"/>
              <a:gd name="connsiteX5" fmla="*/ 2808312 w 2808312"/>
              <a:gd name="connsiteY5" fmla="*/ 1583618 h 4283918"/>
              <a:gd name="connsiteX6" fmla="*/ 2808312 w 2808312"/>
              <a:gd name="connsiteY6" fmla="*/ 1583618 h 4283918"/>
              <a:gd name="connsiteX7" fmla="*/ 2808312 w 2808312"/>
              <a:gd name="connsiteY7" fmla="*/ 2393708 h 4283918"/>
              <a:gd name="connsiteX8" fmla="*/ 2808312 w 2808312"/>
              <a:gd name="connsiteY8" fmla="*/ 4283918 h 4283918"/>
              <a:gd name="connsiteX9" fmla="*/ 1170130 w 2808312"/>
              <a:gd name="connsiteY9" fmla="*/ 4283918 h 4283918"/>
              <a:gd name="connsiteX10" fmla="*/ 468052 w 2808312"/>
              <a:gd name="connsiteY10" fmla="*/ 4283918 h 4283918"/>
              <a:gd name="connsiteX11" fmla="*/ 468052 w 2808312"/>
              <a:gd name="connsiteY11" fmla="*/ 4283918 h 4283918"/>
              <a:gd name="connsiteX12" fmla="*/ 0 w 2808312"/>
              <a:gd name="connsiteY12" fmla="*/ 4283918 h 4283918"/>
              <a:gd name="connsiteX13" fmla="*/ 0 w 2808312"/>
              <a:gd name="connsiteY13" fmla="*/ 2393708 h 4283918"/>
              <a:gd name="connsiteX14" fmla="*/ 0 w 2808312"/>
              <a:gd name="connsiteY14" fmla="*/ 1583618 h 4283918"/>
              <a:gd name="connsiteX15" fmla="*/ 0 w 2808312"/>
              <a:gd name="connsiteY15" fmla="*/ 1583618 h 4283918"/>
              <a:gd name="connsiteX16" fmla="*/ 0 w 2808312"/>
              <a:gd name="connsiteY16" fmla="*/ 1043558 h 4283918"/>
              <a:gd name="connsiteX0" fmla="*/ 0 w 2808312"/>
              <a:gd name="connsiteY0" fmla="*/ 1043558 h 4283918"/>
              <a:gd name="connsiteX1" fmla="*/ 1063476 w 2808312"/>
              <a:gd name="connsiteY1" fmla="*/ 1032925 h 4283918"/>
              <a:gd name="connsiteX2" fmla="*/ 372551 w 2808312"/>
              <a:gd name="connsiteY2" fmla="*/ 0 h 4283918"/>
              <a:gd name="connsiteX3" fmla="*/ 1648595 w 2808312"/>
              <a:gd name="connsiteY3" fmla="*/ 1043558 h 4283918"/>
              <a:gd name="connsiteX4" fmla="*/ 2808312 w 2808312"/>
              <a:gd name="connsiteY4" fmla="*/ 1043558 h 4283918"/>
              <a:gd name="connsiteX5" fmla="*/ 2808312 w 2808312"/>
              <a:gd name="connsiteY5" fmla="*/ 1583618 h 4283918"/>
              <a:gd name="connsiteX6" fmla="*/ 2808312 w 2808312"/>
              <a:gd name="connsiteY6" fmla="*/ 1583618 h 4283918"/>
              <a:gd name="connsiteX7" fmla="*/ 2808312 w 2808312"/>
              <a:gd name="connsiteY7" fmla="*/ 2393708 h 4283918"/>
              <a:gd name="connsiteX8" fmla="*/ 2808312 w 2808312"/>
              <a:gd name="connsiteY8" fmla="*/ 4283918 h 4283918"/>
              <a:gd name="connsiteX9" fmla="*/ 1170130 w 2808312"/>
              <a:gd name="connsiteY9" fmla="*/ 4283918 h 4283918"/>
              <a:gd name="connsiteX10" fmla="*/ 468052 w 2808312"/>
              <a:gd name="connsiteY10" fmla="*/ 4283918 h 4283918"/>
              <a:gd name="connsiteX11" fmla="*/ 468052 w 2808312"/>
              <a:gd name="connsiteY11" fmla="*/ 4283918 h 4283918"/>
              <a:gd name="connsiteX12" fmla="*/ 0 w 2808312"/>
              <a:gd name="connsiteY12" fmla="*/ 4283918 h 4283918"/>
              <a:gd name="connsiteX13" fmla="*/ 0 w 2808312"/>
              <a:gd name="connsiteY13" fmla="*/ 2393708 h 4283918"/>
              <a:gd name="connsiteX14" fmla="*/ 0 w 2808312"/>
              <a:gd name="connsiteY14" fmla="*/ 1583618 h 4283918"/>
              <a:gd name="connsiteX15" fmla="*/ 0 w 2808312"/>
              <a:gd name="connsiteY15" fmla="*/ 1583618 h 4283918"/>
              <a:gd name="connsiteX16" fmla="*/ 0 w 2808312"/>
              <a:gd name="connsiteY16" fmla="*/ 1043558 h 4283918"/>
              <a:gd name="connsiteX0" fmla="*/ 0 w 2808312"/>
              <a:gd name="connsiteY0" fmla="*/ 1043558 h 4283918"/>
              <a:gd name="connsiteX1" fmla="*/ 1074109 w 2808312"/>
              <a:gd name="connsiteY1" fmla="*/ 1043558 h 4283918"/>
              <a:gd name="connsiteX2" fmla="*/ 372551 w 2808312"/>
              <a:gd name="connsiteY2" fmla="*/ 0 h 4283918"/>
              <a:gd name="connsiteX3" fmla="*/ 1648595 w 2808312"/>
              <a:gd name="connsiteY3" fmla="*/ 1043558 h 4283918"/>
              <a:gd name="connsiteX4" fmla="*/ 2808312 w 2808312"/>
              <a:gd name="connsiteY4" fmla="*/ 1043558 h 4283918"/>
              <a:gd name="connsiteX5" fmla="*/ 2808312 w 2808312"/>
              <a:gd name="connsiteY5" fmla="*/ 1583618 h 4283918"/>
              <a:gd name="connsiteX6" fmla="*/ 2808312 w 2808312"/>
              <a:gd name="connsiteY6" fmla="*/ 1583618 h 4283918"/>
              <a:gd name="connsiteX7" fmla="*/ 2808312 w 2808312"/>
              <a:gd name="connsiteY7" fmla="*/ 2393708 h 4283918"/>
              <a:gd name="connsiteX8" fmla="*/ 2808312 w 2808312"/>
              <a:gd name="connsiteY8" fmla="*/ 4283918 h 4283918"/>
              <a:gd name="connsiteX9" fmla="*/ 1170130 w 2808312"/>
              <a:gd name="connsiteY9" fmla="*/ 4283918 h 4283918"/>
              <a:gd name="connsiteX10" fmla="*/ 468052 w 2808312"/>
              <a:gd name="connsiteY10" fmla="*/ 4283918 h 4283918"/>
              <a:gd name="connsiteX11" fmla="*/ 468052 w 2808312"/>
              <a:gd name="connsiteY11" fmla="*/ 4283918 h 4283918"/>
              <a:gd name="connsiteX12" fmla="*/ 0 w 2808312"/>
              <a:gd name="connsiteY12" fmla="*/ 4283918 h 4283918"/>
              <a:gd name="connsiteX13" fmla="*/ 0 w 2808312"/>
              <a:gd name="connsiteY13" fmla="*/ 2393708 h 4283918"/>
              <a:gd name="connsiteX14" fmla="*/ 0 w 2808312"/>
              <a:gd name="connsiteY14" fmla="*/ 1583618 h 4283918"/>
              <a:gd name="connsiteX15" fmla="*/ 0 w 2808312"/>
              <a:gd name="connsiteY15" fmla="*/ 1583618 h 4283918"/>
              <a:gd name="connsiteX16" fmla="*/ 0 w 2808312"/>
              <a:gd name="connsiteY16" fmla="*/ 1043558 h 4283918"/>
              <a:gd name="connsiteX0" fmla="*/ 0 w 2808312"/>
              <a:gd name="connsiteY0" fmla="*/ 917046 h 4157406"/>
              <a:gd name="connsiteX1" fmla="*/ 1074109 w 2808312"/>
              <a:gd name="connsiteY1" fmla="*/ 917046 h 4157406"/>
              <a:gd name="connsiteX2" fmla="*/ 500141 w 2808312"/>
              <a:gd name="connsiteY2" fmla="*/ 0 h 4157406"/>
              <a:gd name="connsiteX3" fmla="*/ 1648595 w 2808312"/>
              <a:gd name="connsiteY3" fmla="*/ 917046 h 4157406"/>
              <a:gd name="connsiteX4" fmla="*/ 2808312 w 2808312"/>
              <a:gd name="connsiteY4" fmla="*/ 917046 h 4157406"/>
              <a:gd name="connsiteX5" fmla="*/ 2808312 w 2808312"/>
              <a:gd name="connsiteY5" fmla="*/ 1457106 h 4157406"/>
              <a:gd name="connsiteX6" fmla="*/ 2808312 w 2808312"/>
              <a:gd name="connsiteY6" fmla="*/ 1457106 h 4157406"/>
              <a:gd name="connsiteX7" fmla="*/ 2808312 w 2808312"/>
              <a:gd name="connsiteY7" fmla="*/ 2267196 h 4157406"/>
              <a:gd name="connsiteX8" fmla="*/ 2808312 w 2808312"/>
              <a:gd name="connsiteY8" fmla="*/ 4157406 h 4157406"/>
              <a:gd name="connsiteX9" fmla="*/ 1170130 w 2808312"/>
              <a:gd name="connsiteY9" fmla="*/ 4157406 h 4157406"/>
              <a:gd name="connsiteX10" fmla="*/ 468052 w 2808312"/>
              <a:gd name="connsiteY10" fmla="*/ 4157406 h 4157406"/>
              <a:gd name="connsiteX11" fmla="*/ 468052 w 2808312"/>
              <a:gd name="connsiteY11" fmla="*/ 4157406 h 4157406"/>
              <a:gd name="connsiteX12" fmla="*/ 0 w 2808312"/>
              <a:gd name="connsiteY12" fmla="*/ 4157406 h 4157406"/>
              <a:gd name="connsiteX13" fmla="*/ 0 w 2808312"/>
              <a:gd name="connsiteY13" fmla="*/ 2267196 h 4157406"/>
              <a:gd name="connsiteX14" fmla="*/ 0 w 2808312"/>
              <a:gd name="connsiteY14" fmla="*/ 1457106 h 4157406"/>
              <a:gd name="connsiteX15" fmla="*/ 0 w 2808312"/>
              <a:gd name="connsiteY15" fmla="*/ 1457106 h 4157406"/>
              <a:gd name="connsiteX16" fmla="*/ 0 w 2808312"/>
              <a:gd name="connsiteY16" fmla="*/ 917046 h 4157406"/>
              <a:gd name="connsiteX0" fmla="*/ 0 w 2808312"/>
              <a:gd name="connsiteY0" fmla="*/ 1004630 h 4244990"/>
              <a:gd name="connsiteX1" fmla="*/ 1074109 w 2808312"/>
              <a:gd name="connsiteY1" fmla="*/ 1004630 h 4244990"/>
              <a:gd name="connsiteX2" fmla="*/ 436346 w 2808312"/>
              <a:gd name="connsiteY2" fmla="*/ 0 h 4244990"/>
              <a:gd name="connsiteX3" fmla="*/ 1648595 w 2808312"/>
              <a:gd name="connsiteY3" fmla="*/ 1004630 h 4244990"/>
              <a:gd name="connsiteX4" fmla="*/ 2808312 w 2808312"/>
              <a:gd name="connsiteY4" fmla="*/ 1004630 h 4244990"/>
              <a:gd name="connsiteX5" fmla="*/ 2808312 w 2808312"/>
              <a:gd name="connsiteY5" fmla="*/ 1544690 h 4244990"/>
              <a:gd name="connsiteX6" fmla="*/ 2808312 w 2808312"/>
              <a:gd name="connsiteY6" fmla="*/ 1544690 h 4244990"/>
              <a:gd name="connsiteX7" fmla="*/ 2808312 w 2808312"/>
              <a:gd name="connsiteY7" fmla="*/ 2354780 h 4244990"/>
              <a:gd name="connsiteX8" fmla="*/ 2808312 w 2808312"/>
              <a:gd name="connsiteY8" fmla="*/ 4244990 h 4244990"/>
              <a:gd name="connsiteX9" fmla="*/ 1170130 w 2808312"/>
              <a:gd name="connsiteY9" fmla="*/ 4244990 h 4244990"/>
              <a:gd name="connsiteX10" fmla="*/ 468052 w 2808312"/>
              <a:gd name="connsiteY10" fmla="*/ 4244990 h 4244990"/>
              <a:gd name="connsiteX11" fmla="*/ 468052 w 2808312"/>
              <a:gd name="connsiteY11" fmla="*/ 4244990 h 4244990"/>
              <a:gd name="connsiteX12" fmla="*/ 0 w 2808312"/>
              <a:gd name="connsiteY12" fmla="*/ 4244990 h 4244990"/>
              <a:gd name="connsiteX13" fmla="*/ 0 w 2808312"/>
              <a:gd name="connsiteY13" fmla="*/ 2354780 h 4244990"/>
              <a:gd name="connsiteX14" fmla="*/ 0 w 2808312"/>
              <a:gd name="connsiteY14" fmla="*/ 1544690 h 4244990"/>
              <a:gd name="connsiteX15" fmla="*/ 0 w 2808312"/>
              <a:gd name="connsiteY15" fmla="*/ 1544690 h 4244990"/>
              <a:gd name="connsiteX16" fmla="*/ 0 w 2808312"/>
              <a:gd name="connsiteY16" fmla="*/ 1004630 h 4244990"/>
              <a:gd name="connsiteX0" fmla="*/ 0 w 2808312"/>
              <a:gd name="connsiteY0" fmla="*/ 2774889 h 6015249"/>
              <a:gd name="connsiteX1" fmla="*/ 1074109 w 2808312"/>
              <a:gd name="connsiteY1" fmla="*/ 2774889 h 6015249"/>
              <a:gd name="connsiteX2" fmla="*/ 628872 w 2808312"/>
              <a:gd name="connsiteY2" fmla="*/ 0 h 6015249"/>
              <a:gd name="connsiteX3" fmla="*/ 1648595 w 2808312"/>
              <a:gd name="connsiteY3" fmla="*/ 2774889 h 6015249"/>
              <a:gd name="connsiteX4" fmla="*/ 2808312 w 2808312"/>
              <a:gd name="connsiteY4" fmla="*/ 2774889 h 6015249"/>
              <a:gd name="connsiteX5" fmla="*/ 2808312 w 2808312"/>
              <a:gd name="connsiteY5" fmla="*/ 3314949 h 6015249"/>
              <a:gd name="connsiteX6" fmla="*/ 2808312 w 2808312"/>
              <a:gd name="connsiteY6" fmla="*/ 3314949 h 6015249"/>
              <a:gd name="connsiteX7" fmla="*/ 2808312 w 2808312"/>
              <a:gd name="connsiteY7" fmla="*/ 4125039 h 6015249"/>
              <a:gd name="connsiteX8" fmla="*/ 2808312 w 2808312"/>
              <a:gd name="connsiteY8" fmla="*/ 6015249 h 6015249"/>
              <a:gd name="connsiteX9" fmla="*/ 1170130 w 2808312"/>
              <a:gd name="connsiteY9" fmla="*/ 6015249 h 6015249"/>
              <a:gd name="connsiteX10" fmla="*/ 468052 w 2808312"/>
              <a:gd name="connsiteY10" fmla="*/ 6015249 h 6015249"/>
              <a:gd name="connsiteX11" fmla="*/ 468052 w 2808312"/>
              <a:gd name="connsiteY11" fmla="*/ 6015249 h 6015249"/>
              <a:gd name="connsiteX12" fmla="*/ 0 w 2808312"/>
              <a:gd name="connsiteY12" fmla="*/ 6015249 h 6015249"/>
              <a:gd name="connsiteX13" fmla="*/ 0 w 2808312"/>
              <a:gd name="connsiteY13" fmla="*/ 4125039 h 6015249"/>
              <a:gd name="connsiteX14" fmla="*/ 0 w 2808312"/>
              <a:gd name="connsiteY14" fmla="*/ 3314949 h 6015249"/>
              <a:gd name="connsiteX15" fmla="*/ 0 w 2808312"/>
              <a:gd name="connsiteY15" fmla="*/ 3314949 h 6015249"/>
              <a:gd name="connsiteX16" fmla="*/ 0 w 2808312"/>
              <a:gd name="connsiteY16" fmla="*/ 2774889 h 601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8312" h="6015249">
                <a:moveTo>
                  <a:pt x="0" y="2774889"/>
                </a:moveTo>
                <a:lnTo>
                  <a:pt x="1074109" y="2774889"/>
                </a:lnTo>
                <a:lnTo>
                  <a:pt x="628872" y="0"/>
                </a:lnTo>
                <a:lnTo>
                  <a:pt x="1648595" y="2774889"/>
                </a:lnTo>
                <a:lnTo>
                  <a:pt x="2808312" y="2774889"/>
                </a:lnTo>
                <a:lnTo>
                  <a:pt x="2808312" y="3314949"/>
                </a:lnTo>
                <a:lnTo>
                  <a:pt x="2808312" y="3314949"/>
                </a:lnTo>
                <a:lnTo>
                  <a:pt x="2808312" y="4125039"/>
                </a:lnTo>
                <a:lnTo>
                  <a:pt x="2808312" y="6015249"/>
                </a:lnTo>
                <a:lnTo>
                  <a:pt x="1170130" y="6015249"/>
                </a:lnTo>
                <a:lnTo>
                  <a:pt x="468052" y="6015249"/>
                </a:lnTo>
                <a:lnTo>
                  <a:pt x="468052" y="6015249"/>
                </a:lnTo>
                <a:lnTo>
                  <a:pt x="0" y="6015249"/>
                </a:lnTo>
                <a:lnTo>
                  <a:pt x="0" y="4125039"/>
                </a:lnTo>
                <a:lnTo>
                  <a:pt x="0" y="3314949"/>
                </a:lnTo>
                <a:lnTo>
                  <a:pt x="0" y="3314949"/>
                </a:lnTo>
                <a:lnTo>
                  <a:pt x="0" y="277488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ular Callout 16"/>
          <p:cNvSpPr/>
          <p:nvPr/>
        </p:nvSpPr>
        <p:spPr>
          <a:xfrm>
            <a:off x="179512" y="2091031"/>
            <a:ext cx="3384376" cy="4578329"/>
          </a:xfrm>
          <a:custGeom>
            <a:avLst/>
            <a:gdLst>
              <a:gd name="connsiteX0" fmla="*/ 0 w 4752528"/>
              <a:gd name="connsiteY0" fmla="*/ 0 h 3592354"/>
              <a:gd name="connsiteX1" fmla="*/ 792088 w 4752528"/>
              <a:gd name="connsiteY1" fmla="*/ 0 h 3592354"/>
              <a:gd name="connsiteX2" fmla="*/ 854552 w 4752528"/>
              <a:gd name="connsiteY2" fmla="*/ -1057984 h 3592354"/>
              <a:gd name="connsiteX3" fmla="*/ 1980220 w 4752528"/>
              <a:gd name="connsiteY3" fmla="*/ 0 h 3592354"/>
              <a:gd name="connsiteX4" fmla="*/ 4752528 w 4752528"/>
              <a:gd name="connsiteY4" fmla="*/ 0 h 3592354"/>
              <a:gd name="connsiteX5" fmla="*/ 4752528 w 4752528"/>
              <a:gd name="connsiteY5" fmla="*/ 598726 h 3592354"/>
              <a:gd name="connsiteX6" fmla="*/ 4752528 w 4752528"/>
              <a:gd name="connsiteY6" fmla="*/ 598726 h 3592354"/>
              <a:gd name="connsiteX7" fmla="*/ 4752528 w 4752528"/>
              <a:gd name="connsiteY7" fmla="*/ 1496814 h 3592354"/>
              <a:gd name="connsiteX8" fmla="*/ 4752528 w 4752528"/>
              <a:gd name="connsiteY8" fmla="*/ 3592354 h 3592354"/>
              <a:gd name="connsiteX9" fmla="*/ 1980220 w 4752528"/>
              <a:gd name="connsiteY9" fmla="*/ 3592354 h 3592354"/>
              <a:gd name="connsiteX10" fmla="*/ 792088 w 4752528"/>
              <a:gd name="connsiteY10" fmla="*/ 3592354 h 3592354"/>
              <a:gd name="connsiteX11" fmla="*/ 792088 w 4752528"/>
              <a:gd name="connsiteY11" fmla="*/ 3592354 h 3592354"/>
              <a:gd name="connsiteX12" fmla="*/ 0 w 4752528"/>
              <a:gd name="connsiteY12" fmla="*/ 3592354 h 3592354"/>
              <a:gd name="connsiteX13" fmla="*/ 0 w 4752528"/>
              <a:gd name="connsiteY13" fmla="*/ 1496814 h 3592354"/>
              <a:gd name="connsiteX14" fmla="*/ 0 w 4752528"/>
              <a:gd name="connsiteY14" fmla="*/ 598726 h 3592354"/>
              <a:gd name="connsiteX15" fmla="*/ 0 w 4752528"/>
              <a:gd name="connsiteY15" fmla="*/ 598726 h 3592354"/>
              <a:gd name="connsiteX16" fmla="*/ 0 w 4752528"/>
              <a:gd name="connsiteY16" fmla="*/ 0 h 3592354"/>
              <a:gd name="connsiteX0" fmla="*/ 0 w 4752528"/>
              <a:gd name="connsiteY0" fmla="*/ 1057984 h 4650338"/>
              <a:gd name="connsiteX1" fmla="*/ 792088 w 4752528"/>
              <a:gd name="connsiteY1" fmla="*/ 1057984 h 4650338"/>
              <a:gd name="connsiteX2" fmla="*/ 854552 w 4752528"/>
              <a:gd name="connsiteY2" fmla="*/ 0 h 4650338"/>
              <a:gd name="connsiteX3" fmla="*/ 1331634 w 4752528"/>
              <a:gd name="connsiteY3" fmla="*/ 1057984 h 4650338"/>
              <a:gd name="connsiteX4" fmla="*/ 4752528 w 4752528"/>
              <a:gd name="connsiteY4" fmla="*/ 1057984 h 4650338"/>
              <a:gd name="connsiteX5" fmla="*/ 4752528 w 4752528"/>
              <a:gd name="connsiteY5" fmla="*/ 1656710 h 4650338"/>
              <a:gd name="connsiteX6" fmla="*/ 4752528 w 4752528"/>
              <a:gd name="connsiteY6" fmla="*/ 1656710 h 4650338"/>
              <a:gd name="connsiteX7" fmla="*/ 4752528 w 4752528"/>
              <a:gd name="connsiteY7" fmla="*/ 2554798 h 4650338"/>
              <a:gd name="connsiteX8" fmla="*/ 4752528 w 4752528"/>
              <a:gd name="connsiteY8" fmla="*/ 4650338 h 4650338"/>
              <a:gd name="connsiteX9" fmla="*/ 1980220 w 4752528"/>
              <a:gd name="connsiteY9" fmla="*/ 4650338 h 4650338"/>
              <a:gd name="connsiteX10" fmla="*/ 792088 w 4752528"/>
              <a:gd name="connsiteY10" fmla="*/ 4650338 h 4650338"/>
              <a:gd name="connsiteX11" fmla="*/ 792088 w 4752528"/>
              <a:gd name="connsiteY11" fmla="*/ 4650338 h 4650338"/>
              <a:gd name="connsiteX12" fmla="*/ 0 w 4752528"/>
              <a:gd name="connsiteY12" fmla="*/ 4650338 h 4650338"/>
              <a:gd name="connsiteX13" fmla="*/ 0 w 4752528"/>
              <a:gd name="connsiteY13" fmla="*/ 2554798 h 4650338"/>
              <a:gd name="connsiteX14" fmla="*/ 0 w 4752528"/>
              <a:gd name="connsiteY14" fmla="*/ 1656710 h 4650338"/>
              <a:gd name="connsiteX15" fmla="*/ 0 w 4752528"/>
              <a:gd name="connsiteY15" fmla="*/ 1656710 h 4650338"/>
              <a:gd name="connsiteX16" fmla="*/ 0 w 4752528"/>
              <a:gd name="connsiteY16" fmla="*/ 1057984 h 4650338"/>
              <a:gd name="connsiteX0" fmla="*/ 0 w 4752528"/>
              <a:gd name="connsiteY0" fmla="*/ 1057984 h 4650338"/>
              <a:gd name="connsiteX1" fmla="*/ 792088 w 4752528"/>
              <a:gd name="connsiteY1" fmla="*/ 1057984 h 4650338"/>
              <a:gd name="connsiteX2" fmla="*/ 854552 w 4752528"/>
              <a:gd name="connsiteY2" fmla="*/ 0 h 4650338"/>
              <a:gd name="connsiteX3" fmla="*/ 2317069 w 4752528"/>
              <a:gd name="connsiteY3" fmla="*/ 1057984 h 4650338"/>
              <a:gd name="connsiteX4" fmla="*/ 4752528 w 4752528"/>
              <a:gd name="connsiteY4" fmla="*/ 1057984 h 4650338"/>
              <a:gd name="connsiteX5" fmla="*/ 4752528 w 4752528"/>
              <a:gd name="connsiteY5" fmla="*/ 1656710 h 4650338"/>
              <a:gd name="connsiteX6" fmla="*/ 4752528 w 4752528"/>
              <a:gd name="connsiteY6" fmla="*/ 1656710 h 4650338"/>
              <a:gd name="connsiteX7" fmla="*/ 4752528 w 4752528"/>
              <a:gd name="connsiteY7" fmla="*/ 2554798 h 4650338"/>
              <a:gd name="connsiteX8" fmla="*/ 4752528 w 4752528"/>
              <a:gd name="connsiteY8" fmla="*/ 4650338 h 4650338"/>
              <a:gd name="connsiteX9" fmla="*/ 1980220 w 4752528"/>
              <a:gd name="connsiteY9" fmla="*/ 4650338 h 4650338"/>
              <a:gd name="connsiteX10" fmla="*/ 792088 w 4752528"/>
              <a:gd name="connsiteY10" fmla="*/ 4650338 h 4650338"/>
              <a:gd name="connsiteX11" fmla="*/ 792088 w 4752528"/>
              <a:gd name="connsiteY11" fmla="*/ 4650338 h 4650338"/>
              <a:gd name="connsiteX12" fmla="*/ 0 w 4752528"/>
              <a:gd name="connsiteY12" fmla="*/ 4650338 h 4650338"/>
              <a:gd name="connsiteX13" fmla="*/ 0 w 4752528"/>
              <a:gd name="connsiteY13" fmla="*/ 2554798 h 4650338"/>
              <a:gd name="connsiteX14" fmla="*/ 0 w 4752528"/>
              <a:gd name="connsiteY14" fmla="*/ 1656710 h 4650338"/>
              <a:gd name="connsiteX15" fmla="*/ 0 w 4752528"/>
              <a:gd name="connsiteY15" fmla="*/ 1656710 h 4650338"/>
              <a:gd name="connsiteX16" fmla="*/ 0 w 4752528"/>
              <a:gd name="connsiteY16" fmla="*/ 1057984 h 4650338"/>
              <a:gd name="connsiteX0" fmla="*/ 0 w 4752528"/>
              <a:gd name="connsiteY0" fmla="*/ 1057984 h 4650338"/>
              <a:gd name="connsiteX1" fmla="*/ 1628214 w 4752528"/>
              <a:gd name="connsiteY1" fmla="*/ 1057984 h 4650338"/>
              <a:gd name="connsiteX2" fmla="*/ 854552 w 4752528"/>
              <a:gd name="connsiteY2" fmla="*/ 0 h 4650338"/>
              <a:gd name="connsiteX3" fmla="*/ 2317069 w 4752528"/>
              <a:gd name="connsiteY3" fmla="*/ 1057984 h 4650338"/>
              <a:gd name="connsiteX4" fmla="*/ 4752528 w 4752528"/>
              <a:gd name="connsiteY4" fmla="*/ 1057984 h 4650338"/>
              <a:gd name="connsiteX5" fmla="*/ 4752528 w 4752528"/>
              <a:gd name="connsiteY5" fmla="*/ 1656710 h 4650338"/>
              <a:gd name="connsiteX6" fmla="*/ 4752528 w 4752528"/>
              <a:gd name="connsiteY6" fmla="*/ 1656710 h 4650338"/>
              <a:gd name="connsiteX7" fmla="*/ 4752528 w 4752528"/>
              <a:gd name="connsiteY7" fmla="*/ 2554798 h 4650338"/>
              <a:gd name="connsiteX8" fmla="*/ 4752528 w 4752528"/>
              <a:gd name="connsiteY8" fmla="*/ 4650338 h 4650338"/>
              <a:gd name="connsiteX9" fmla="*/ 1980220 w 4752528"/>
              <a:gd name="connsiteY9" fmla="*/ 4650338 h 4650338"/>
              <a:gd name="connsiteX10" fmla="*/ 792088 w 4752528"/>
              <a:gd name="connsiteY10" fmla="*/ 4650338 h 4650338"/>
              <a:gd name="connsiteX11" fmla="*/ 792088 w 4752528"/>
              <a:gd name="connsiteY11" fmla="*/ 4650338 h 4650338"/>
              <a:gd name="connsiteX12" fmla="*/ 0 w 4752528"/>
              <a:gd name="connsiteY12" fmla="*/ 4650338 h 4650338"/>
              <a:gd name="connsiteX13" fmla="*/ 0 w 4752528"/>
              <a:gd name="connsiteY13" fmla="*/ 2554798 h 4650338"/>
              <a:gd name="connsiteX14" fmla="*/ 0 w 4752528"/>
              <a:gd name="connsiteY14" fmla="*/ 1656710 h 4650338"/>
              <a:gd name="connsiteX15" fmla="*/ 0 w 4752528"/>
              <a:gd name="connsiteY15" fmla="*/ 1656710 h 4650338"/>
              <a:gd name="connsiteX16" fmla="*/ 0 w 4752528"/>
              <a:gd name="connsiteY16" fmla="*/ 1057984 h 46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52528" h="4650338">
                <a:moveTo>
                  <a:pt x="0" y="1057984"/>
                </a:moveTo>
                <a:lnTo>
                  <a:pt x="1628214" y="1057984"/>
                </a:lnTo>
                <a:lnTo>
                  <a:pt x="854552" y="0"/>
                </a:lnTo>
                <a:lnTo>
                  <a:pt x="2317069" y="1057984"/>
                </a:lnTo>
                <a:lnTo>
                  <a:pt x="4752528" y="1057984"/>
                </a:lnTo>
                <a:lnTo>
                  <a:pt x="4752528" y="1656710"/>
                </a:lnTo>
                <a:lnTo>
                  <a:pt x="4752528" y="1656710"/>
                </a:lnTo>
                <a:lnTo>
                  <a:pt x="4752528" y="2554798"/>
                </a:lnTo>
                <a:lnTo>
                  <a:pt x="4752528" y="4650338"/>
                </a:lnTo>
                <a:lnTo>
                  <a:pt x="1980220" y="4650338"/>
                </a:lnTo>
                <a:lnTo>
                  <a:pt x="792088" y="4650338"/>
                </a:lnTo>
                <a:lnTo>
                  <a:pt x="792088" y="4650338"/>
                </a:lnTo>
                <a:lnTo>
                  <a:pt x="0" y="4650338"/>
                </a:lnTo>
                <a:lnTo>
                  <a:pt x="0" y="2554798"/>
                </a:lnTo>
                <a:lnTo>
                  <a:pt x="0" y="1656710"/>
                </a:lnTo>
                <a:lnTo>
                  <a:pt x="0" y="1656710"/>
                </a:lnTo>
                <a:lnTo>
                  <a:pt x="0" y="105798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40498" y="188640"/>
            <a:ext cx="906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ПОЛУЧАВАНЕ НА ВАЖНИ СИНТЕТИЧНИ ИНТЕРМЕДИАТИ ЧРЕЗ РЕДУКЦИЯ</a:t>
            </a:r>
            <a:endParaRPr lang="bg-BG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2709" y="620688"/>
            <a:ext cx="8898582" cy="1800201"/>
            <a:chOff x="137914" y="2204864"/>
            <a:chExt cx="8898582" cy="1800201"/>
          </a:xfrm>
        </p:grpSpPr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1770430865"/>
                </p:ext>
              </p:extLst>
            </p:nvPr>
          </p:nvGraphicFramePr>
          <p:xfrm>
            <a:off x="137914" y="2204864"/>
            <a:ext cx="8898582" cy="18002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2195736" y="262762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[H]</a:t>
              </a:r>
              <a:endParaRPr lang="bg-BG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2200" y="1556792"/>
            <a:ext cx="806624" cy="231466"/>
            <a:chOff x="5777788" y="648072"/>
            <a:chExt cx="806624" cy="231466"/>
          </a:xfrm>
        </p:grpSpPr>
        <p:sp>
          <p:nvSpPr>
            <p:cNvPr id="24" name="Right Arrow 23"/>
            <p:cNvSpPr/>
            <p:nvPr/>
          </p:nvSpPr>
          <p:spPr>
            <a:xfrm>
              <a:off x="5777788" y="648072"/>
              <a:ext cx="806624" cy="2314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5777788" y="694365"/>
              <a:ext cx="737184" cy="138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900" kern="12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08204" y="3244857"/>
            <a:ext cx="2155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многофункционално съединение</a:t>
            </a:r>
          </a:p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определена структура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642" y="3284984"/>
            <a:ext cx="1296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хидрокси</a:t>
            </a:r>
            <a:endParaRPr lang="bg-BG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амино</a:t>
            </a:r>
            <a:endParaRPr lang="bg-BG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производно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372200" y="2057937"/>
            <a:ext cx="2227247" cy="2379174"/>
          </a:xfrm>
          <a:custGeom>
            <a:avLst/>
            <a:gdLst>
              <a:gd name="connsiteX0" fmla="*/ 0 w 2227247"/>
              <a:gd name="connsiteY0" fmla="*/ 0 h 1296143"/>
              <a:gd name="connsiteX1" fmla="*/ 1299227 w 2227247"/>
              <a:gd name="connsiteY1" fmla="*/ 0 h 1296143"/>
              <a:gd name="connsiteX2" fmla="*/ 1744781 w 2227247"/>
              <a:gd name="connsiteY2" fmla="*/ -1083031 h 1296143"/>
              <a:gd name="connsiteX3" fmla="*/ 1856039 w 2227247"/>
              <a:gd name="connsiteY3" fmla="*/ 0 h 1296143"/>
              <a:gd name="connsiteX4" fmla="*/ 2227247 w 2227247"/>
              <a:gd name="connsiteY4" fmla="*/ 0 h 1296143"/>
              <a:gd name="connsiteX5" fmla="*/ 2227247 w 2227247"/>
              <a:gd name="connsiteY5" fmla="*/ 216024 h 1296143"/>
              <a:gd name="connsiteX6" fmla="*/ 2227247 w 2227247"/>
              <a:gd name="connsiteY6" fmla="*/ 216024 h 1296143"/>
              <a:gd name="connsiteX7" fmla="*/ 2227247 w 2227247"/>
              <a:gd name="connsiteY7" fmla="*/ 540060 h 1296143"/>
              <a:gd name="connsiteX8" fmla="*/ 2227247 w 2227247"/>
              <a:gd name="connsiteY8" fmla="*/ 1296143 h 1296143"/>
              <a:gd name="connsiteX9" fmla="*/ 1856039 w 2227247"/>
              <a:gd name="connsiteY9" fmla="*/ 1296143 h 1296143"/>
              <a:gd name="connsiteX10" fmla="*/ 1299227 w 2227247"/>
              <a:gd name="connsiteY10" fmla="*/ 1296143 h 1296143"/>
              <a:gd name="connsiteX11" fmla="*/ 1299227 w 2227247"/>
              <a:gd name="connsiteY11" fmla="*/ 1296143 h 1296143"/>
              <a:gd name="connsiteX12" fmla="*/ 0 w 2227247"/>
              <a:gd name="connsiteY12" fmla="*/ 1296143 h 1296143"/>
              <a:gd name="connsiteX13" fmla="*/ 0 w 2227247"/>
              <a:gd name="connsiteY13" fmla="*/ 540060 h 1296143"/>
              <a:gd name="connsiteX14" fmla="*/ 0 w 2227247"/>
              <a:gd name="connsiteY14" fmla="*/ 216024 h 1296143"/>
              <a:gd name="connsiteX15" fmla="*/ 0 w 2227247"/>
              <a:gd name="connsiteY15" fmla="*/ 216024 h 1296143"/>
              <a:gd name="connsiteX16" fmla="*/ 0 w 2227247"/>
              <a:gd name="connsiteY16" fmla="*/ 0 h 1296143"/>
              <a:gd name="connsiteX0" fmla="*/ 0 w 2227247"/>
              <a:gd name="connsiteY0" fmla="*/ 1083031 h 2379174"/>
              <a:gd name="connsiteX1" fmla="*/ 1448083 w 2227247"/>
              <a:gd name="connsiteY1" fmla="*/ 1083031 h 2379174"/>
              <a:gd name="connsiteX2" fmla="*/ 1744781 w 2227247"/>
              <a:gd name="connsiteY2" fmla="*/ 0 h 2379174"/>
              <a:gd name="connsiteX3" fmla="*/ 1856039 w 2227247"/>
              <a:gd name="connsiteY3" fmla="*/ 1083031 h 2379174"/>
              <a:gd name="connsiteX4" fmla="*/ 2227247 w 2227247"/>
              <a:gd name="connsiteY4" fmla="*/ 1083031 h 2379174"/>
              <a:gd name="connsiteX5" fmla="*/ 2227247 w 2227247"/>
              <a:gd name="connsiteY5" fmla="*/ 1299055 h 2379174"/>
              <a:gd name="connsiteX6" fmla="*/ 2227247 w 2227247"/>
              <a:gd name="connsiteY6" fmla="*/ 1299055 h 2379174"/>
              <a:gd name="connsiteX7" fmla="*/ 2227247 w 2227247"/>
              <a:gd name="connsiteY7" fmla="*/ 1623091 h 2379174"/>
              <a:gd name="connsiteX8" fmla="*/ 2227247 w 2227247"/>
              <a:gd name="connsiteY8" fmla="*/ 2379174 h 2379174"/>
              <a:gd name="connsiteX9" fmla="*/ 1856039 w 2227247"/>
              <a:gd name="connsiteY9" fmla="*/ 2379174 h 2379174"/>
              <a:gd name="connsiteX10" fmla="*/ 1299227 w 2227247"/>
              <a:gd name="connsiteY10" fmla="*/ 2379174 h 2379174"/>
              <a:gd name="connsiteX11" fmla="*/ 1299227 w 2227247"/>
              <a:gd name="connsiteY11" fmla="*/ 2379174 h 2379174"/>
              <a:gd name="connsiteX12" fmla="*/ 0 w 2227247"/>
              <a:gd name="connsiteY12" fmla="*/ 2379174 h 2379174"/>
              <a:gd name="connsiteX13" fmla="*/ 0 w 2227247"/>
              <a:gd name="connsiteY13" fmla="*/ 1623091 h 2379174"/>
              <a:gd name="connsiteX14" fmla="*/ 0 w 2227247"/>
              <a:gd name="connsiteY14" fmla="*/ 1299055 h 2379174"/>
              <a:gd name="connsiteX15" fmla="*/ 0 w 2227247"/>
              <a:gd name="connsiteY15" fmla="*/ 1299055 h 2379174"/>
              <a:gd name="connsiteX16" fmla="*/ 0 w 2227247"/>
              <a:gd name="connsiteY16" fmla="*/ 1083031 h 23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7247" h="2379174">
                <a:moveTo>
                  <a:pt x="0" y="1083031"/>
                </a:moveTo>
                <a:lnTo>
                  <a:pt x="1448083" y="1083031"/>
                </a:lnTo>
                <a:lnTo>
                  <a:pt x="1744781" y="0"/>
                </a:lnTo>
                <a:lnTo>
                  <a:pt x="1856039" y="1083031"/>
                </a:lnTo>
                <a:lnTo>
                  <a:pt x="2227247" y="1083031"/>
                </a:lnTo>
                <a:lnTo>
                  <a:pt x="2227247" y="1299055"/>
                </a:lnTo>
                <a:lnTo>
                  <a:pt x="2227247" y="1299055"/>
                </a:lnTo>
                <a:lnTo>
                  <a:pt x="2227247" y="1623091"/>
                </a:lnTo>
                <a:lnTo>
                  <a:pt x="2227247" y="2379174"/>
                </a:lnTo>
                <a:lnTo>
                  <a:pt x="1856039" y="2379174"/>
                </a:lnTo>
                <a:lnTo>
                  <a:pt x="1299227" y="2379174"/>
                </a:lnTo>
                <a:lnTo>
                  <a:pt x="1299227" y="2379174"/>
                </a:lnTo>
                <a:lnTo>
                  <a:pt x="0" y="2379174"/>
                </a:lnTo>
                <a:lnTo>
                  <a:pt x="0" y="1623091"/>
                </a:lnTo>
                <a:lnTo>
                  <a:pt x="0" y="1299055"/>
                </a:lnTo>
                <a:lnTo>
                  <a:pt x="0" y="1299055"/>
                </a:lnTo>
                <a:lnTo>
                  <a:pt x="0" y="10830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7044" name="Picture 4" descr="D:\Documents\MEGA\Yana\Glaven_asistent\Reductions\patientsac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6432"/>
            <a:ext cx="3361700" cy="22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rved Up Arrow 22"/>
          <p:cNvSpPr/>
          <p:nvPr/>
        </p:nvSpPr>
        <p:spPr>
          <a:xfrm>
            <a:off x="1475656" y="3852337"/>
            <a:ext cx="5760640" cy="1016823"/>
          </a:xfrm>
          <a:prstGeom prst="curvedUpArrow">
            <a:avLst>
              <a:gd name="adj1" fmla="val 25000"/>
              <a:gd name="adj2" fmla="val 49724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93" y="188640"/>
            <a:ext cx="87282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КАРБОНИЛНИ СЪЕДИНЕНИЯ ДО ХИДРОКСИЛНИ ПРОИЗВОДНИ</a:t>
            </a:r>
            <a:endParaRPr lang="bg-BG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74" y="755412"/>
            <a:ext cx="804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Редукция на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карбоксилни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киселини и техни производни с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борани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204864"/>
            <a:ext cx="26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L(−)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-ябълчена киселина и</a:t>
            </a:r>
          </a:p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нейните естери (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малати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9552" y="2933655"/>
            <a:ext cx="1512168" cy="864096"/>
            <a:chOff x="539552" y="3429000"/>
            <a:chExt cx="1512168" cy="864096"/>
          </a:xfrm>
        </p:grpSpPr>
        <p:sp>
          <p:nvSpPr>
            <p:cNvPr id="13" name="Rounded Rectangle 12"/>
            <p:cNvSpPr/>
            <p:nvPr/>
          </p:nvSpPr>
          <p:spPr>
            <a:xfrm>
              <a:off x="539552" y="3429000"/>
              <a:ext cx="1512168" cy="8640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4889"/>
                </p:ext>
              </p:extLst>
            </p:nvPr>
          </p:nvGraphicFramePr>
          <p:xfrm>
            <a:off x="625695" y="3481633"/>
            <a:ext cx="1339882" cy="73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45" name="CS ChemDraw Drawing" r:id="rId3" imgW="1116568" imgH="609362" progId="ChemDraw.Document.6.0">
                    <p:embed/>
                  </p:oleObj>
                </mc:Choice>
                <mc:Fallback>
                  <p:oleObj name="CS ChemDraw Drawing" r:id="rId3" imgW="1116568" imgH="6093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5695" y="3481633"/>
                          <a:ext cx="1339882" cy="7312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5868144" y="2357591"/>
            <a:ext cx="2376264" cy="1440160"/>
            <a:chOff x="5868144" y="2852936"/>
            <a:chExt cx="2376264" cy="1440160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6654900"/>
                </p:ext>
              </p:extLst>
            </p:nvPr>
          </p:nvGraphicFramePr>
          <p:xfrm>
            <a:off x="6028605" y="2964369"/>
            <a:ext cx="2055343" cy="1217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46" name="CS ChemDraw Drawing" r:id="rId5" imgW="1712786" imgH="1014412" progId="ChemDraw.Document.6.0">
                    <p:embed/>
                  </p:oleObj>
                </mc:Choice>
                <mc:Fallback>
                  <p:oleObj name="CS ChemDraw Drawing" r:id="rId5" imgW="1712786" imgH="101441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28605" y="2964369"/>
                          <a:ext cx="2055343" cy="12172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ounded Rectangle 18"/>
            <p:cNvSpPr/>
            <p:nvPr/>
          </p:nvSpPr>
          <p:spPr>
            <a:xfrm>
              <a:off x="5868144" y="2852936"/>
              <a:ext cx="2376264" cy="144016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19872" y="2759186"/>
            <a:ext cx="2411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тетрахидролипстатин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Xenical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95536" y="4581128"/>
            <a:ext cx="8352928" cy="1728192"/>
            <a:chOff x="467544" y="4797152"/>
            <a:chExt cx="8352928" cy="1728192"/>
          </a:xfrm>
        </p:grpSpPr>
        <p:sp>
          <p:nvSpPr>
            <p:cNvPr id="24" name="Rounded Rectangle 23"/>
            <p:cNvSpPr/>
            <p:nvPr/>
          </p:nvSpPr>
          <p:spPr>
            <a:xfrm>
              <a:off x="467544" y="4797152"/>
              <a:ext cx="8352928" cy="17281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490802"/>
                </p:ext>
              </p:extLst>
            </p:nvPr>
          </p:nvGraphicFramePr>
          <p:xfrm>
            <a:off x="635571" y="4929312"/>
            <a:ext cx="8020050" cy="146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47" name="CS ChemDraw Drawing" r:id="rId7" imgW="6685520" imgH="1220400" progId="ChemDraw.Document.6.0">
                    <p:embed/>
                  </p:oleObj>
                </mc:Choice>
                <mc:Fallback>
                  <p:oleObj name="CS ChemDraw Drawing" r:id="rId7" imgW="6685520" imgH="122040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5571" y="4929312"/>
                          <a:ext cx="8020050" cy="146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Connector 32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79951" y="1268760"/>
            <a:ext cx="8184099" cy="410562"/>
            <a:chOff x="564365" y="1268760"/>
            <a:chExt cx="8184099" cy="410562"/>
          </a:xfrm>
        </p:grpSpPr>
        <p:sp>
          <p:nvSpPr>
            <p:cNvPr id="34" name="TextBox 33"/>
            <p:cNvSpPr txBox="1"/>
            <p:nvPr/>
          </p:nvSpPr>
          <p:spPr>
            <a:xfrm>
              <a:off x="567570" y="1304764"/>
              <a:ext cx="8177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карбоксилна</a:t>
              </a:r>
              <a:r>
                <a:rPr lang="bg-BG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киселина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&gt; алдехид &gt; кетон &gt;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имин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&gt;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нитрил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амид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епоксид</a:t>
              </a:r>
              <a:r>
                <a:rPr lang="bg-BG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&gt; естер</a:t>
              </a:r>
              <a:endParaRPr lang="bg-BG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365" y="1268760"/>
              <a:ext cx="8184099" cy="4105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80760" y="6381328"/>
            <a:ext cx="4583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Hanessian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Tehim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7768-7781</a:t>
            </a:r>
          </a:p>
        </p:txBody>
      </p:sp>
    </p:spTree>
    <p:extLst>
      <p:ext uri="{BB962C8B-B14F-4D97-AF65-F5344CB8AC3E}">
        <p14:creationId xmlns:p14="http://schemas.microsoft.com/office/powerpoint/2010/main" val="14374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374" y="908720"/>
            <a:ext cx="804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Редукция на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карбоксилни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киселини и техни производни с </a:t>
            </a:r>
            <a:r>
              <a:rPr 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борани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12782"/>
              </p:ext>
            </p:extLst>
          </p:nvPr>
        </p:nvGraphicFramePr>
        <p:xfrm>
          <a:off x="477517" y="2312876"/>
          <a:ext cx="8188967" cy="100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6" name="CS ChemDraw Drawing" r:id="rId3" imgW="6824139" imgH="840819" progId="ChemDraw.Document.6.0">
                  <p:embed/>
                </p:oleObj>
              </mc:Choice>
              <mc:Fallback>
                <p:oleObj name="CS ChemDraw Drawing" r:id="rId3" imgW="6824139" imgH="840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517" y="2312876"/>
                        <a:ext cx="8188967" cy="1008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868430" y="2277307"/>
            <a:ext cx="1415538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634544" y="1628800"/>
            <a:ext cx="787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Получаване на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)-(+)-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хидроксиметил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бутиролактон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ценен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интермедиат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3356992"/>
            <a:ext cx="336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CMI-977</a:t>
            </a:r>
            <a:endParaRPr lang="bg-BG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медикамент за лечение на астма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304" y="5661248"/>
            <a:ext cx="200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епотилон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</a:t>
            </a:r>
          </a:p>
          <a:p>
            <a:pPr algn="ctr"/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антитуморен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агент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5536" y="4005064"/>
            <a:ext cx="2952328" cy="1512168"/>
            <a:chOff x="1907704" y="4221088"/>
            <a:chExt cx="2952328" cy="1512168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6691838"/>
                </p:ext>
              </p:extLst>
            </p:nvPr>
          </p:nvGraphicFramePr>
          <p:xfrm>
            <a:off x="2040643" y="4326305"/>
            <a:ext cx="2686450" cy="130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97" name="CS ChemDraw Drawing" r:id="rId5" imgW="2238708" imgH="1084778" progId="ChemDraw.Document.6.0">
                    <p:embed/>
                  </p:oleObj>
                </mc:Choice>
                <mc:Fallback>
                  <p:oleObj name="CS ChemDraw Drawing" r:id="rId5" imgW="2238708" imgH="1084778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40643" y="4326305"/>
                          <a:ext cx="2686450" cy="1301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ounded Rectangle 18"/>
            <p:cNvSpPr/>
            <p:nvPr/>
          </p:nvSpPr>
          <p:spPr>
            <a:xfrm>
              <a:off x="1907704" y="4221088"/>
              <a:ext cx="2952328" cy="1512168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893" y="188640"/>
            <a:ext cx="87282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РЕДУКЦИЯ НА КАРБОНИЛНИ СЪЕДИНЕНИЯ ДО ХИДРОКСИЛНИ ПРОИЗВОДНИ</a:t>
            </a:r>
            <a:endParaRPr lang="bg-BG" sz="1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8017" y="620688"/>
            <a:ext cx="8707966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79769" y="2277742"/>
            <a:ext cx="3522570" cy="1079685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TextBox 25"/>
          <p:cNvSpPr txBox="1"/>
          <p:nvPr/>
        </p:nvSpPr>
        <p:spPr>
          <a:xfrm>
            <a:off x="5436096" y="407707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Process Res. Dev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73-76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522" y="6407750"/>
            <a:ext cx="4739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Mulzer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Mantoulidis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bg-BG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Öhler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bg-BG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bg-BG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7456-7467</a:t>
            </a:r>
          </a:p>
        </p:txBody>
      </p:sp>
      <p:sp>
        <p:nvSpPr>
          <p:cNvPr id="28" name="Bent Arrow 27"/>
          <p:cNvSpPr/>
          <p:nvPr/>
        </p:nvSpPr>
        <p:spPr>
          <a:xfrm flipH="1" flipV="1">
            <a:off x="3441908" y="3501008"/>
            <a:ext cx="635706" cy="1584176"/>
          </a:xfrm>
          <a:prstGeom prst="bentArrow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76084</TotalTime>
  <Words>1612</Words>
  <Application>Microsoft Office PowerPoint</Application>
  <PresentationFormat>On-screen Show (4:3)</PresentationFormat>
  <Paragraphs>273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gmdobus</dc:creator>
  <cp:lastModifiedBy>zzz</cp:lastModifiedBy>
  <cp:revision>601</cp:revision>
  <cp:lastPrinted>2018-01-31T13:46:58Z</cp:lastPrinted>
  <dcterms:created xsi:type="dcterms:W3CDTF">2017-03-10T08:59:04Z</dcterms:created>
  <dcterms:modified xsi:type="dcterms:W3CDTF">2018-02-05T15:46:00Z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-1330360157</vt:i4>
  </property>
  <property fmtid="{D5CDD505-2E9C-101B-9397-08002B2CF9AE}" pid="3" name="_NewReviewCycle">
    <vt:lpwstr/>
  </property>
  <property fmtid="{D5CDD505-2E9C-101B-9397-08002B2CF9AE}" pid="4" name="_EmailSubject">
    <vt:lpwstr>xx</vt:lpwstr>
  </property>
  <property fmtid="{D5CDD505-2E9C-101B-9397-08002B2CF9AE}" pid="5" name="_AuthorEmail">
    <vt:lpwstr>vdim@orgchm.bas.bg</vt:lpwstr>
  </property>
  <property fmtid="{D5CDD505-2E9C-101B-9397-08002B2CF9AE}" pid="6" name="_AuthorEmailDisplayName">
    <vt:lpwstr>Prof. Vladimir Dimitrov</vt:lpwstr>
  </property>
</Properties>
</file>