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2" r:id="rId3"/>
    <p:sldId id="269" r:id="rId4"/>
    <p:sldId id="284" r:id="rId5"/>
    <p:sldId id="258" r:id="rId6"/>
    <p:sldId id="270" r:id="rId7"/>
    <p:sldId id="280" r:id="rId8"/>
    <p:sldId id="281" r:id="rId9"/>
    <p:sldId id="257" r:id="rId10"/>
    <p:sldId id="260" r:id="rId11"/>
    <p:sldId id="261" r:id="rId12"/>
    <p:sldId id="262" r:id="rId13"/>
    <p:sldId id="263" r:id="rId14"/>
    <p:sldId id="264" r:id="rId15"/>
    <p:sldId id="265" r:id="rId16"/>
    <p:sldId id="271" r:id="rId17"/>
    <p:sldId id="272" r:id="rId18"/>
    <p:sldId id="287" r:id="rId19"/>
    <p:sldId id="285" r:id="rId20"/>
    <p:sldId id="286" r:id="rId21"/>
    <p:sldId id="274" r:id="rId22"/>
    <p:sldId id="276" r:id="rId23"/>
    <p:sldId id="277" r:id="rId24"/>
    <p:sldId id="278" r:id="rId25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000" autoAdjust="0"/>
  </p:normalViewPr>
  <p:slideViewPr>
    <p:cSldViewPr>
      <p:cViewPr>
        <p:scale>
          <a:sx n="66" d="100"/>
          <a:sy n="66" d="100"/>
        </p:scale>
        <p:origin x="-1206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8.wmf"/><Relationship Id="rId1" Type="http://schemas.openxmlformats.org/officeDocument/2006/relationships/image" Target="../media/image6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bg-BG" smtClean="0"/>
              <a:t>Щракнете, за да редактирате стила на подзаглавията в образеца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35730-BCF4-4396-B8B9-CDCD4DB8B04E}" type="datetimeFigureOut">
              <a:rPr lang="bg-BG" smtClean="0"/>
              <a:pPr/>
              <a:t>20.02.2018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4BC6A-F2F2-4189-84A7-90C3E52F200B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35730-BCF4-4396-B8B9-CDCD4DB8B04E}" type="datetimeFigureOut">
              <a:rPr lang="bg-BG" smtClean="0"/>
              <a:pPr/>
              <a:t>20.02.2018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4BC6A-F2F2-4189-84A7-90C3E52F200B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35730-BCF4-4396-B8B9-CDCD4DB8B04E}" type="datetimeFigureOut">
              <a:rPr lang="bg-BG" smtClean="0"/>
              <a:pPr/>
              <a:t>20.02.2018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4BC6A-F2F2-4189-84A7-90C3E52F200B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35730-BCF4-4396-B8B9-CDCD4DB8B04E}" type="datetimeFigureOut">
              <a:rPr lang="bg-BG" smtClean="0"/>
              <a:pPr/>
              <a:t>20.02.2018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4BC6A-F2F2-4189-84A7-90C3E52F200B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35730-BCF4-4396-B8B9-CDCD4DB8B04E}" type="datetimeFigureOut">
              <a:rPr lang="bg-BG" smtClean="0"/>
              <a:pPr/>
              <a:t>20.02.2018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4BC6A-F2F2-4189-84A7-90C3E52F200B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35730-BCF4-4396-B8B9-CDCD4DB8B04E}" type="datetimeFigureOut">
              <a:rPr lang="bg-BG" smtClean="0"/>
              <a:pPr/>
              <a:t>20.02.2018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4BC6A-F2F2-4189-84A7-90C3E52F200B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Текстов контейне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35730-BCF4-4396-B8B9-CDCD4DB8B04E}" type="datetimeFigureOut">
              <a:rPr lang="bg-BG" smtClean="0"/>
              <a:pPr/>
              <a:t>20.02.2018 г.</a:t>
            </a:fld>
            <a:endParaRPr lang="bg-BG"/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4BC6A-F2F2-4189-84A7-90C3E52F200B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35730-BCF4-4396-B8B9-CDCD4DB8B04E}" type="datetimeFigureOut">
              <a:rPr lang="bg-BG" smtClean="0"/>
              <a:pPr/>
              <a:t>20.02.2018 г.</a:t>
            </a:fld>
            <a:endParaRPr lang="bg-BG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4BC6A-F2F2-4189-84A7-90C3E52F200B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35730-BCF4-4396-B8B9-CDCD4DB8B04E}" type="datetimeFigureOut">
              <a:rPr lang="bg-BG" smtClean="0"/>
              <a:pPr/>
              <a:t>20.02.2018 г.</a:t>
            </a:fld>
            <a:endParaRPr lang="bg-BG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4BC6A-F2F2-4189-84A7-90C3E52F200B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35730-BCF4-4396-B8B9-CDCD4DB8B04E}" type="datetimeFigureOut">
              <a:rPr lang="bg-BG" smtClean="0"/>
              <a:pPr/>
              <a:t>20.02.2018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4BC6A-F2F2-4189-84A7-90C3E52F200B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35730-BCF4-4396-B8B9-CDCD4DB8B04E}" type="datetimeFigureOut">
              <a:rPr lang="bg-BG" smtClean="0"/>
              <a:pPr/>
              <a:t>20.02.2018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4BC6A-F2F2-4189-84A7-90C3E52F200B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заглав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B35730-BCF4-4396-B8B9-CDCD4DB8B04E}" type="datetimeFigureOut">
              <a:rPr lang="bg-BG" smtClean="0"/>
              <a:pPr/>
              <a:t>20.02.2018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4BC6A-F2F2-4189-84A7-90C3E52F200B}" type="slidenum">
              <a:rPr lang="bg-BG" smtClean="0"/>
              <a:pPr/>
              <a:t>‹#›</a:t>
            </a:fld>
            <a:endParaRPr 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42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41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emf"/><Relationship Id="rId3" Type="http://schemas.openxmlformats.org/officeDocument/2006/relationships/image" Target="../media/image6.jpeg"/><Relationship Id="rId7" Type="http://schemas.openxmlformats.org/officeDocument/2006/relationships/image" Target="../media/image46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4.jpe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gif"/><Relationship Id="rId5" Type="http://schemas.openxmlformats.org/officeDocument/2006/relationships/image" Target="../media/image50.emf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jpe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7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5" Type="http://schemas.openxmlformats.org/officeDocument/2006/relationships/image" Target="../media/image58.gif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image" Target="../media/image4.emf"/><Relationship Id="rId7" Type="http://schemas.openxmlformats.org/officeDocument/2006/relationships/image" Target="../media/image8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emf"/><Relationship Id="rId5" Type="http://schemas.openxmlformats.org/officeDocument/2006/relationships/image" Target="../media/image6.jpeg"/><Relationship Id="rId10" Type="http://schemas.openxmlformats.org/officeDocument/2006/relationships/image" Target="../media/image11.emf"/><Relationship Id="rId4" Type="http://schemas.openxmlformats.org/officeDocument/2006/relationships/image" Target="../media/image5.emf"/><Relationship Id="rId9" Type="http://schemas.openxmlformats.org/officeDocument/2006/relationships/image" Target="../media/image10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oleObject" Target="../embeddings/oleObject2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6.jpeg"/><Relationship Id="rId7" Type="http://schemas.openxmlformats.org/officeDocument/2006/relationships/image" Target="../media/image16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9.jpeg"/><Relationship Id="rId7" Type="http://schemas.openxmlformats.org/officeDocument/2006/relationships/image" Target="../media/image6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9.png"/><Relationship Id="rId7" Type="http://schemas.openxmlformats.org/officeDocument/2006/relationships/image" Target="../media/image7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31.png"/><Relationship Id="rId4" Type="http://schemas.openxmlformats.org/officeDocument/2006/relationships/image" Target="../media/image30.jpeg"/><Relationship Id="rId9" Type="http://schemas.openxmlformats.org/officeDocument/2006/relationships/hyperlink" Target="http://www.lurgi.de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7" Type="http://schemas.openxmlformats.org/officeDocument/2006/relationships/image" Target="../media/image7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35.gif"/><Relationship Id="rId4" Type="http://schemas.openxmlformats.org/officeDocument/2006/relationships/image" Target="../media/image34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27.png"/><Relationship Id="rId4" Type="http://schemas.openxmlformats.org/officeDocument/2006/relationships/image" Target="../media/image3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0040" y="1427039"/>
            <a:ext cx="8532440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bg-BG" dirty="0" smtClean="0"/>
          </a:p>
          <a:p>
            <a:r>
              <a:rPr lang="ru-RU" dirty="0" smtClean="0"/>
              <a:t> </a:t>
            </a:r>
            <a:endParaRPr lang="en-US" b="1" dirty="0" smtClean="0"/>
          </a:p>
          <a:p>
            <a:endParaRPr lang="bg-BG" b="1" dirty="0" smtClean="0"/>
          </a:p>
          <a:p>
            <a:endParaRPr lang="bg-BG" b="1" dirty="0" smtClean="0"/>
          </a:p>
          <a:p>
            <a:endParaRPr lang="en-US" b="1" dirty="0" smtClean="0"/>
          </a:p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„</a:t>
            </a:r>
            <a:r>
              <a:rPr lang="ru-RU" sz="3200" b="1" dirty="0" smtClean="0">
                <a:solidFill>
                  <a:srgbClr val="002060"/>
                </a:solidFill>
                <a:latin typeface="Garamond" pitchFamily="18" charset="0"/>
              </a:rPr>
              <a:t>Насоки и перспективи за използване на метанол като източник на горива и химикали” </a:t>
            </a:r>
            <a:endParaRPr lang="en-US" sz="3200" b="1" dirty="0" smtClean="0">
              <a:solidFill>
                <a:srgbClr val="002060"/>
              </a:solidFill>
              <a:latin typeface="Garamond" pitchFamily="18" charset="0"/>
            </a:endParaRPr>
          </a:p>
          <a:p>
            <a:endParaRPr lang="bg-BG" dirty="0" smtClean="0">
              <a:latin typeface="Garamond" pitchFamily="18" charset="0"/>
            </a:endParaRPr>
          </a:p>
          <a:p>
            <a:endParaRPr lang="bg-BG" dirty="0" smtClean="0">
              <a:latin typeface="Garamond" pitchFamily="18" charset="0"/>
            </a:endParaRPr>
          </a:p>
          <a:p>
            <a:endParaRPr lang="en-US" dirty="0" smtClean="0">
              <a:latin typeface="Garamond" pitchFamily="18" charset="0"/>
            </a:endParaRPr>
          </a:p>
          <a:p>
            <a:endParaRPr lang="bg-BG" dirty="0" smtClean="0">
              <a:latin typeface="Garamond" pitchFamily="18" charset="0"/>
            </a:endParaRPr>
          </a:p>
          <a:p>
            <a:pPr algn="ctr"/>
            <a:r>
              <a:rPr lang="ru-RU" sz="1400" i="1" dirty="0" smtClean="0">
                <a:latin typeface="Garamond" pitchFamily="18" charset="0"/>
              </a:rPr>
              <a:t> ас. д-р Изабела Генова, лаб. „Органични реакции върху микропорести материали”, към Институт по органична химия с Център по фитохимия, към БАН </a:t>
            </a:r>
            <a:endParaRPr lang="ru-RU" sz="1400" b="1" i="1" dirty="0" smtClean="0">
              <a:latin typeface="Garamond" pitchFamily="18" charset="0"/>
            </a:endParaRPr>
          </a:p>
        </p:txBody>
      </p:sp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2" cstate="print"/>
          <a:srcRect t="4683" b="37239"/>
          <a:stretch>
            <a:fillRect/>
          </a:stretch>
        </p:blipFill>
        <p:spPr bwMode="auto">
          <a:xfrm>
            <a:off x="0" y="0"/>
            <a:ext cx="9144000" cy="142875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</p:pic>
      <p:pic>
        <p:nvPicPr>
          <p:cNvPr id="4" name="Picture 3" descr="http://www.astro.bas.bg/astronomy09/bas_bg.jpg"/>
          <p:cNvPicPr>
            <a:picLocks noChangeAspect="1" noChangeArrowheads="1"/>
          </p:cNvPicPr>
          <p:nvPr/>
        </p:nvPicPr>
        <p:blipFill>
          <a:blip r:embed="rId3" cstate="print"/>
          <a:srcRect r="2208" b="2589"/>
          <a:stretch>
            <a:fillRect/>
          </a:stretch>
        </p:blipFill>
        <p:spPr bwMode="auto">
          <a:xfrm>
            <a:off x="0" y="1"/>
            <a:ext cx="2071688" cy="14287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/>
          <a:srcRect l="82617" t="1082" b="37239"/>
          <a:stretch>
            <a:fillRect/>
          </a:stretch>
        </p:blipFill>
        <p:spPr bwMode="auto">
          <a:xfrm>
            <a:off x="7358063" y="-71438"/>
            <a:ext cx="1785937" cy="15001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59272"/>
            <a:ext cx="68580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1600" b="1" dirty="0" smtClean="0">
                <a:solidFill>
                  <a:schemeClr val="tx2">
                    <a:lumMod val="50000"/>
                  </a:schemeClr>
                </a:solidFill>
                <a:latin typeface="Garamond" pitchFamily="18" charset="0"/>
              </a:rPr>
              <a:t>МЕТАНОЛ </a:t>
            </a:r>
            <a:r>
              <a:rPr lang="en-US" sz="1600" b="1" dirty="0" smtClean="0">
                <a:solidFill>
                  <a:schemeClr val="tx2">
                    <a:lumMod val="50000"/>
                  </a:schemeClr>
                </a:solidFill>
                <a:latin typeface="Garamond" pitchFamily="18" charset="0"/>
              </a:rPr>
              <a:t>-</a:t>
            </a:r>
            <a:r>
              <a:rPr lang="bg-BG" sz="1600" b="1" dirty="0" smtClean="0">
                <a:solidFill>
                  <a:schemeClr val="tx2">
                    <a:lumMod val="50000"/>
                  </a:schemeClr>
                </a:solidFill>
                <a:latin typeface="Garamond" pitchFamily="18" charset="0"/>
              </a:rPr>
              <a:t> АЛТЕРНАТИВЕН ИЗТОЧНИК НА </a:t>
            </a:r>
            <a:r>
              <a:rPr lang="bg-BG" sz="16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ЕНЕРГИЯ…</a:t>
            </a:r>
            <a:endParaRPr lang="bg-BG" sz="16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</p:txBody>
      </p:sp>
      <p:pic>
        <p:nvPicPr>
          <p:cNvPr id="8" name="Picture 4" descr="F:\konkurs-2017-2018\TEMI\tema 1\kartinki presentaciq\slide_5.jpg"/>
          <p:cNvPicPr>
            <a:picLocks noChangeAspect="1" noChangeArrowheads="1"/>
          </p:cNvPicPr>
          <p:nvPr/>
        </p:nvPicPr>
        <p:blipFill>
          <a:blip r:embed="rId2" cstate="print"/>
          <a:srcRect l="4093" t="15386" r="13942"/>
          <a:stretch>
            <a:fillRect/>
          </a:stretch>
        </p:blipFill>
        <p:spPr bwMode="auto">
          <a:xfrm>
            <a:off x="3786182" y="3714752"/>
            <a:ext cx="3714776" cy="207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1" name="Picture 3" descr="F:\konkurs-2017-2018\TEMI\tema 1\kartinki presentaciq\indexmarine.jpeg"/>
          <p:cNvPicPr>
            <a:picLocks noChangeAspect="1" noChangeArrowheads="1"/>
          </p:cNvPicPr>
          <p:nvPr/>
        </p:nvPicPr>
        <p:blipFill>
          <a:blip r:embed="rId3" cstate="print"/>
          <a:srcRect l="16863" t="34621" r="15683" b="16827"/>
          <a:stretch>
            <a:fillRect/>
          </a:stretch>
        </p:blipFill>
        <p:spPr bwMode="auto">
          <a:xfrm>
            <a:off x="214282" y="3286124"/>
            <a:ext cx="2500330" cy="13573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0" name="Picture 2" descr="F:\konkurs-2017-2018\TEMI\tema 1\kartinki presentaciq\gas-turbine-power-plant-16-638.jpg"/>
          <p:cNvPicPr>
            <a:picLocks noChangeAspect="1" noChangeArrowheads="1"/>
          </p:cNvPicPr>
          <p:nvPr/>
        </p:nvPicPr>
        <p:blipFill>
          <a:blip r:embed="rId4" cstate="print"/>
          <a:srcRect l="12335" t="11501" r="1315" b="7990"/>
          <a:stretch>
            <a:fillRect/>
          </a:stretch>
        </p:blipFill>
        <p:spPr bwMode="auto">
          <a:xfrm>
            <a:off x="214282" y="4786322"/>
            <a:ext cx="2643206" cy="1500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3" descr="http://www.astro.bas.bg/astronomy09/bas_bg.jpg"/>
          <p:cNvPicPr>
            <a:picLocks noChangeAspect="1" noChangeArrowheads="1"/>
          </p:cNvPicPr>
          <p:nvPr/>
        </p:nvPicPr>
        <p:blipFill>
          <a:blip r:embed="rId5" cstate="print"/>
          <a:srcRect r="2208" b="2589"/>
          <a:stretch>
            <a:fillRect/>
          </a:stretch>
        </p:blipFill>
        <p:spPr bwMode="auto">
          <a:xfrm>
            <a:off x="6228184" y="0"/>
            <a:ext cx="1582738" cy="10715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" name="Picture 1"/>
          <p:cNvPicPr>
            <a:picLocks noChangeAspect="1" noChangeArrowheads="1"/>
          </p:cNvPicPr>
          <p:nvPr/>
        </p:nvPicPr>
        <p:blipFill>
          <a:blip r:embed="rId6" cstate="print"/>
          <a:srcRect l="81963" t="3880" b="36526"/>
          <a:stretch>
            <a:fillRect/>
          </a:stretch>
        </p:blipFill>
        <p:spPr bwMode="auto">
          <a:xfrm>
            <a:off x="7858125" y="0"/>
            <a:ext cx="1285875" cy="10001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7" name="Дясна фигурна скоба 16"/>
          <p:cNvSpPr/>
          <p:nvPr/>
        </p:nvSpPr>
        <p:spPr>
          <a:xfrm>
            <a:off x="2928926" y="857232"/>
            <a:ext cx="357190" cy="1214446"/>
          </a:xfrm>
          <a:prstGeom prst="rightBrace">
            <a:avLst>
              <a:gd name="adj1" fmla="val 55594"/>
              <a:gd name="adj2" fmla="val 46718"/>
            </a:avLst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pic>
        <p:nvPicPr>
          <p:cNvPr id="16385" name="Picture 1" descr="F:\konkurs-2017-2018\TEMI\tema 1\kartinki presentaciq\imagesaaa.jpe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4282" y="857232"/>
            <a:ext cx="2686050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Правоъгълник 19"/>
          <p:cNvSpPr/>
          <p:nvPr/>
        </p:nvSpPr>
        <p:spPr>
          <a:xfrm>
            <a:off x="3214678" y="1142984"/>
            <a:ext cx="5526385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b="1" dirty="0" smtClean="0">
                <a:latin typeface="Garamond" pitchFamily="18" charset="0"/>
              </a:rPr>
              <a:t>Бензинов </a:t>
            </a:r>
            <a:r>
              <a:rPr lang="bg-BG" dirty="0" smtClean="0">
                <a:latin typeface="Garamond" pitchFamily="18" charset="0"/>
              </a:rPr>
              <a:t>тип двигател (</a:t>
            </a:r>
            <a:r>
              <a:rPr lang="bg-BG" b="1" dirty="0" smtClean="0">
                <a:latin typeface="Garamond" pitchFamily="18" charset="0"/>
              </a:rPr>
              <a:t>15-100% </a:t>
            </a:r>
            <a:r>
              <a:rPr lang="bg-BG" b="1" dirty="0" err="1" smtClean="0">
                <a:latin typeface="Garamond" pitchFamily="18" charset="0"/>
              </a:rPr>
              <a:t>метанол</a:t>
            </a:r>
            <a:r>
              <a:rPr lang="bg-BG" b="1" dirty="0" smtClean="0">
                <a:latin typeface="Garamond" pitchFamily="18" charset="0"/>
              </a:rPr>
              <a:t>) </a:t>
            </a:r>
          </a:p>
          <a:p>
            <a:r>
              <a:rPr lang="bg-BG" b="1" dirty="0" smtClean="0">
                <a:latin typeface="Garamond" pitchFamily="18" charset="0"/>
              </a:rPr>
              <a:t>Дизелов</a:t>
            </a:r>
            <a:r>
              <a:rPr lang="bg-BG" dirty="0" smtClean="0">
                <a:latin typeface="Garamond" pitchFamily="18" charset="0"/>
              </a:rPr>
              <a:t> тип двигатели </a:t>
            </a:r>
            <a:r>
              <a:rPr lang="bg-BG" b="1" dirty="0" smtClean="0">
                <a:latin typeface="Garamond" pitchFamily="18" charset="0"/>
              </a:rPr>
              <a:t>(100 % </a:t>
            </a:r>
            <a:r>
              <a:rPr lang="bg-BG" b="1" dirty="0" err="1" smtClean="0">
                <a:latin typeface="Garamond" pitchFamily="18" charset="0"/>
              </a:rPr>
              <a:t>метанол</a:t>
            </a:r>
            <a:r>
              <a:rPr lang="bg-BG" b="1" dirty="0" smtClean="0">
                <a:latin typeface="Garamond" pitchFamily="18" charset="0"/>
              </a:rPr>
              <a:t>)</a:t>
            </a:r>
            <a:endParaRPr lang="en-US" b="1" dirty="0" smtClean="0">
              <a:latin typeface="Garamond" pitchFamily="18" charset="0"/>
            </a:endParaRPr>
          </a:p>
          <a:p>
            <a:endParaRPr lang="bg-BG" i="1" dirty="0" smtClean="0">
              <a:latin typeface="Garamond" pitchFamily="18" charset="0"/>
            </a:endParaRPr>
          </a:p>
          <a:p>
            <a:r>
              <a:rPr lang="bg-BG" i="1" dirty="0" err="1" smtClean="0">
                <a:latin typeface="Garamond" pitchFamily="18" charset="0"/>
              </a:rPr>
              <a:t>Mitsubishi</a:t>
            </a:r>
            <a:r>
              <a:rPr lang="bg-BG" i="1" dirty="0" smtClean="0">
                <a:latin typeface="Garamond" pitchFamily="18" charset="0"/>
              </a:rPr>
              <a:t>, </a:t>
            </a:r>
            <a:r>
              <a:rPr lang="bg-BG" i="1" dirty="0" err="1" smtClean="0">
                <a:latin typeface="Garamond" pitchFamily="18" charset="0"/>
              </a:rPr>
              <a:t>Mercedes-Benz</a:t>
            </a:r>
            <a:r>
              <a:rPr lang="bg-BG" i="1" dirty="0" smtClean="0">
                <a:latin typeface="Garamond" pitchFamily="18" charset="0"/>
              </a:rPr>
              <a:t>, </a:t>
            </a:r>
            <a:r>
              <a:rPr lang="bg-BG" i="1" dirty="0" err="1" smtClean="0">
                <a:latin typeface="Garamond" pitchFamily="18" charset="0"/>
              </a:rPr>
              <a:t>Volkswagen</a:t>
            </a:r>
            <a:r>
              <a:rPr lang="bg-BG" i="1" dirty="0" smtClean="0">
                <a:latin typeface="Garamond" pitchFamily="18" charset="0"/>
              </a:rPr>
              <a:t>, </a:t>
            </a:r>
            <a:r>
              <a:rPr lang="bg-BG" i="1" dirty="0" err="1" smtClean="0">
                <a:latin typeface="Garamond" pitchFamily="18" charset="0"/>
              </a:rPr>
              <a:t>Detroit</a:t>
            </a:r>
            <a:r>
              <a:rPr lang="bg-BG" i="1" dirty="0" smtClean="0">
                <a:latin typeface="Garamond" pitchFamily="18" charset="0"/>
              </a:rPr>
              <a:t> </a:t>
            </a:r>
            <a:r>
              <a:rPr lang="bg-BG" i="1" dirty="0" err="1" smtClean="0">
                <a:latin typeface="Garamond" pitchFamily="18" charset="0"/>
              </a:rPr>
              <a:t>Diesel</a:t>
            </a:r>
            <a:r>
              <a:rPr lang="bg-BG" i="1" dirty="0" smtClean="0">
                <a:latin typeface="Garamond" pitchFamily="18" charset="0"/>
              </a:rPr>
              <a:t> </a:t>
            </a:r>
            <a:r>
              <a:rPr lang="bg-BG" i="1" dirty="0" err="1" smtClean="0">
                <a:latin typeface="Garamond" pitchFamily="18" charset="0"/>
              </a:rPr>
              <a:t>Corporation</a:t>
            </a:r>
            <a:endParaRPr lang="bg-BG" i="1" dirty="0" smtClean="0">
              <a:latin typeface="Garamond" pitchFamily="18" charset="0"/>
            </a:endParaRPr>
          </a:p>
          <a:p>
            <a:r>
              <a:rPr lang="bg-B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GEM –горива: </a:t>
            </a:r>
            <a:r>
              <a:rPr lang="bg-BG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BioMCN</a:t>
            </a:r>
            <a:r>
              <a:rPr lang="bg-BG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, </a:t>
            </a:r>
            <a:r>
              <a:rPr lang="bg-BG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Abengoa</a:t>
            </a:r>
            <a:r>
              <a:rPr lang="bg-BG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, </a:t>
            </a:r>
            <a:r>
              <a:rPr lang="bg-BG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Methanex</a:t>
            </a:r>
            <a:r>
              <a:rPr lang="bg-BG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, </a:t>
            </a:r>
            <a:r>
              <a:rPr lang="bg-BG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Eurol</a:t>
            </a:r>
            <a:r>
              <a:rPr lang="bg-B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</a:t>
            </a:r>
            <a:r>
              <a:rPr lang="bg-BG" i="1" dirty="0" smtClean="0">
                <a:latin typeface="Garamond" pitchFamily="18" charset="0"/>
              </a:rPr>
              <a:t> </a:t>
            </a:r>
            <a:endParaRPr lang="bg-BG" i="1" dirty="0">
              <a:latin typeface="Garamond" pitchFamily="18" charset="0"/>
            </a:endParaRPr>
          </a:p>
        </p:txBody>
      </p:sp>
      <p:sp>
        <p:nvSpPr>
          <p:cNvPr id="21" name="Правоъгълник 20"/>
          <p:cNvSpPr/>
          <p:nvPr/>
        </p:nvSpPr>
        <p:spPr>
          <a:xfrm>
            <a:off x="2857488" y="2714620"/>
            <a:ext cx="6286512" cy="646331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  <a:latin typeface="Garamond" pitchFamily="18" charset="0"/>
              </a:rPr>
              <a:t>&lt; 20 % </a:t>
            </a:r>
            <a:r>
              <a:rPr lang="bg-BG" b="1" i="1" dirty="0" err="1" smtClean="0">
                <a:solidFill>
                  <a:srgbClr val="FF0000"/>
                </a:solidFill>
                <a:latin typeface="Garamond" pitchFamily="18" charset="0"/>
              </a:rPr>
              <a:t>метанол</a:t>
            </a:r>
            <a:r>
              <a:rPr lang="bg-BG" b="1" i="1" dirty="0" smtClean="0">
                <a:solidFill>
                  <a:srgbClr val="FF0000"/>
                </a:solidFill>
                <a:latin typeface="Garamond" pitchFamily="18" charset="0"/>
              </a:rPr>
              <a:t>-</a:t>
            </a:r>
            <a:r>
              <a:rPr lang="en-US" b="1" i="1" dirty="0" smtClean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bg-BG" i="1" dirty="0" smtClean="0">
                <a:solidFill>
                  <a:srgbClr val="FF0000"/>
                </a:solidFill>
                <a:latin typeface="Garamond" pitchFamily="18" charset="0"/>
              </a:rPr>
              <a:t>модификация на гориво-резервоарната система</a:t>
            </a:r>
          </a:p>
          <a:p>
            <a:r>
              <a:rPr lang="bg-BG" i="1" dirty="0" smtClean="0">
                <a:solidFill>
                  <a:srgbClr val="FF0000"/>
                </a:solidFill>
                <a:latin typeface="Garamond" pitchFamily="18" charset="0"/>
              </a:rPr>
              <a:t>летливи компоненти,</a:t>
            </a:r>
            <a:endParaRPr lang="bg-BG" i="1" dirty="0">
              <a:solidFill>
                <a:srgbClr val="FF0000"/>
              </a:solidFill>
              <a:latin typeface="Garamond" pitchFamily="18" charset="0"/>
            </a:endParaRPr>
          </a:p>
        </p:txBody>
      </p:sp>
      <p:sp>
        <p:nvSpPr>
          <p:cNvPr id="23" name="Правоъгълник 22"/>
          <p:cNvSpPr/>
          <p:nvPr/>
        </p:nvSpPr>
        <p:spPr>
          <a:xfrm>
            <a:off x="214282" y="6273225"/>
            <a:ext cx="25003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1600" i="1" dirty="0" err="1" smtClean="0">
                <a:latin typeface="Garamond" pitchFamily="18" charset="0"/>
              </a:rPr>
              <a:t>Allison</a:t>
            </a:r>
            <a:r>
              <a:rPr lang="bg-BG" sz="1600" i="1" dirty="0" smtClean="0">
                <a:latin typeface="Garamond" pitchFamily="18" charset="0"/>
              </a:rPr>
              <a:t> 501-KB</a:t>
            </a:r>
            <a:r>
              <a:rPr lang="bg-BG" sz="1600" dirty="0" smtClean="0">
                <a:latin typeface="Garamond" pitchFamily="18" charset="0"/>
              </a:rPr>
              <a:t>), </a:t>
            </a:r>
            <a:r>
              <a:rPr lang="bg-BG" sz="1600" i="1" dirty="0" smtClean="0">
                <a:latin typeface="Garamond" pitchFamily="18" charset="0"/>
              </a:rPr>
              <a:t>Electric </a:t>
            </a:r>
            <a:r>
              <a:rPr lang="bg-BG" sz="1600" i="1" dirty="0" err="1" smtClean="0">
                <a:latin typeface="Garamond" pitchFamily="18" charset="0"/>
              </a:rPr>
              <a:t>Power-</a:t>
            </a:r>
            <a:r>
              <a:rPr lang="bg-BG" sz="1600" dirty="0" smtClean="0">
                <a:latin typeface="Garamond" pitchFamily="18" charset="0"/>
              </a:rPr>
              <a:t> 30 MW, </a:t>
            </a:r>
            <a:r>
              <a:rPr lang="bg-BG" sz="1600" i="1" dirty="0" smtClean="0">
                <a:latin typeface="Garamond" pitchFamily="18" charset="0"/>
              </a:rPr>
              <a:t>2000 F</a:t>
            </a:r>
            <a:r>
              <a:rPr lang="bg-BG" sz="1600" dirty="0" smtClean="0">
                <a:latin typeface="Garamond" pitchFamily="18" charset="0"/>
              </a:rPr>
              <a:t> (</a:t>
            </a:r>
            <a:r>
              <a:rPr lang="bg-BG" sz="1600" i="1" dirty="0" smtClean="0">
                <a:latin typeface="Garamond" pitchFamily="18" charset="0"/>
              </a:rPr>
              <a:t>E-класа</a:t>
            </a:r>
            <a:r>
              <a:rPr lang="bg-BG" sz="1600" dirty="0" smtClean="0">
                <a:latin typeface="Garamond" pitchFamily="18" charset="0"/>
              </a:rPr>
              <a:t>)  </a:t>
            </a:r>
            <a:endParaRPr lang="bg-BG" sz="1600" dirty="0">
              <a:latin typeface="Garamond" pitchFamily="18" charset="0"/>
            </a:endParaRPr>
          </a:p>
        </p:txBody>
      </p:sp>
      <p:sp>
        <p:nvSpPr>
          <p:cNvPr id="24" name="Правоъгълник 23"/>
          <p:cNvSpPr/>
          <p:nvPr/>
        </p:nvSpPr>
        <p:spPr>
          <a:xfrm>
            <a:off x="3772145" y="5786454"/>
            <a:ext cx="537185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sz="1600" dirty="0" smtClean="0">
                <a:latin typeface="Garamond" pitchFamily="18" charset="0"/>
              </a:rPr>
              <a:t>Автобуси-</a:t>
            </a:r>
            <a:r>
              <a:rPr lang="en-US" sz="1600" dirty="0" smtClean="0">
                <a:latin typeface="Garamond" pitchFamily="18" charset="0"/>
              </a:rPr>
              <a:t>III- </a:t>
            </a:r>
            <a:r>
              <a:rPr lang="bg-BG" sz="1600" dirty="0" smtClean="0">
                <a:latin typeface="Garamond" pitchFamily="18" charset="0"/>
              </a:rPr>
              <a:t>поколение</a:t>
            </a:r>
          </a:p>
          <a:p>
            <a:r>
              <a:rPr lang="bg-BG" sz="1600" dirty="0" smtClean="0">
                <a:latin typeface="Garamond" pitchFamily="18" charset="0"/>
              </a:rPr>
              <a:t>Автомобили: </a:t>
            </a:r>
            <a:r>
              <a:rPr lang="bg-BG" sz="1600" i="1" dirty="0" err="1" smtClean="0">
                <a:latin typeface="Garamond" pitchFamily="18" charset="0"/>
              </a:rPr>
              <a:t>Daimler-Chrystler</a:t>
            </a:r>
            <a:r>
              <a:rPr lang="bg-BG" sz="1600" dirty="0" smtClean="0">
                <a:latin typeface="Garamond" pitchFamily="18" charset="0"/>
              </a:rPr>
              <a:t> (3 </a:t>
            </a:r>
            <a:r>
              <a:rPr lang="bg-BG" sz="1600" dirty="0" err="1" smtClean="0">
                <a:latin typeface="Garamond" pitchFamily="18" charset="0"/>
              </a:rPr>
              <a:t>kW</a:t>
            </a:r>
            <a:r>
              <a:rPr lang="bg-BG" sz="1600" dirty="0" smtClean="0">
                <a:latin typeface="Garamond" pitchFamily="18" charset="0"/>
              </a:rPr>
              <a:t>), “</a:t>
            </a:r>
            <a:r>
              <a:rPr lang="bg-BG" sz="1600" i="1" dirty="0" err="1" smtClean="0">
                <a:latin typeface="Garamond" pitchFamily="18" charset="0"/>
              </a:rPr>
              <a:t>JuMOVe</a:t>
            </a:r>
            <a:r>
              <a:rPr lang="bg-BG" sz="1600" dirty="0" smtClean="0">
                <a:latin typeface="Garamond" pitchFamily="18" charset="0"/>
              </a:rPr>
              <a:t>” (1,3 </a:t>
            </a:r>
            <a:r>
              <a:rPr lang="bg-BG" sz="1600" dirty="0" err="1" smtClean="0">
                <a:latin typeface="Garamond" pitchFamily="18" charset="0"/>
              </a:rPr>
              <a:t>kW</a:t>
            </a:r>
            <a:r>
              <a:rPr lang="bg-BG" sz="1600" dirty="0" smtClean="0">
                <a:latin typeface="Garamond" pitchFamily="18" charset="0"/>
              </a:rPr>
              <a:t>)</a:t>
            </a:r>
          </a:p>
          <a:p>
            <a:r>
              <a:rPr lang="bg-BG" sz="1600" dirty="0" smtClean="0">
                <a:latin typeface="Garamond" pitchFamily="18" charset="0"/>
              </a:rPr>
              <a:t>Мотоциклети:</a:t>
            </a:r>
            <a:r>
              <a:rPr lang="bg-BG" sz="1600" i="1" dirty="0" err="1" smtClean="0">
                <a:latin typeface="Garamond" pitchFamily="18" charset="0"/>
              </a:rPr>
              <a:t>Yamacha</a:t>
            </a:r>
            <a:r>
              <a:rPr lang="bg-BG" sz="1600" dirty="0" smtClean="0">
                <a:latin typeface="Garamond" pitchFamily="18" charset="0"/>
              </a:rPr>
              <a:t> </a:t>
            </a:r>
            <a:r>
              <a:rPr lang="bg-BG" sz="1600" i="1" dirty="0" smtClean="0">
                <a:latin typeface="Garamond" pitchFamily="18" charset="0"/>
              </a:rPr>
              <a:t>FC06 (</a:t>
            </a:r>
            <a:r>
              <a:rPr lang="bg-BG" sz="1600" dirty="0" smtClean="0">
                <a:latin typeface="Garamond" pitchFamily="18" charset="0"/>
              </a:rPr>
              <a:t>500 W), </a:t>
            </a:r>
            <a:r>
              <a:rPr lang="bg-BG" sz="1600" i="1" dirty="0" err="1" smtClean="0">
                <a:latin typeface="Garamond" pitchFamily="18" charset="0"/>
              </a:rPr>
              <a:t>Vectris</a:t>
            </a:r>
            <a:r>
              <a:rPr lang="bg-BG" sz="1600" dirty="0" smtClean="0">
                <a:latin typeface="Garamond" pitchFamily="18" charset="0"/>
              </a:rPr>
              <a:t> (800 W, 100 </a:t>
            </a:r>
            <a:r>
              <a:rPr lang="bg-BG" sz="1600" dirty="0" err="1" smtClean="0">
                <a:latin typeface="Garamond" pitchFamily="18" charset="0"/>
              </a:rPr>
              <a:t>km</a:t>
            </a:r>
            <a:r>
              <a:rPr lang="bg-BG" sz="1600" dirty="0" smtClean="0">
                <a:latin typeface="Garamond" pitchFamily="18" charset="0"/>
              </a:rPr>
              <a:t>.h</a:t>
            </a:r>
            <a:r>
              <a:rPr lang="bg-BG" sz="1600" baseline="30000" dirty="0" smtClean="0">
                <a:latin typeface="Garamond" pitchFamily="18" charset="0"/>
              </a:rPr>
              <a:t>-1)</a:t>
            </a:r>
            <a:endParaRPr lang="bg-BG" sz="1600" dirty="0">
              <a:latin typeface="Garamond" pitchFamily="18" charset="0"/>
            </a:endParaRPr>
          </a:p>
        </p:txBody>
      </p:sp>
      <p:sp>
        <p:nvSpPr>
          <p:cNvPr id="18" name="Правоъгълник 17"/>
          <p:cNvSpPr/>
          <p:nvPr/>
        </p:nvSpPr>
        <p:spPr>
          <a:xfrm>
            <a:off x="2643174" y="6550223"/>
            <a:ext cx="785816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 smtClean="0">
                <a:latin typeface="Garamond" pitchFamily="18" charset="0"/>
              </a:rPr>
              <a:t>Alternative to Traditional Transportation Fuels, DOEIEIA-0585(98), Washington, DC</a:t>
            </a:r>
            <a:endParaRPr lang="bg-BG" sz="1400" i="1" dirty="0"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авоъгълник 7"/>
          <p:cNvSpPr/>
          <p:nvPr/>
        </p:nvSpPr>
        <p:spPr>
          <a:xfrm>
            <a:off x="1000100" y="4643446"/>
            <a:ext cx="2643206" cy="18573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pic>
        <p:nvPicPr>
          <p:cNvPr id="8" name="Picture 3" descr="http://www.astro.bas.bg/astronomy09/bas_bg.jpg"/>
          <p:cNvPicPr>
            <a:picLocks noChangeAspect="1" noChangeArrowheads="1"/>
          </p:cNvPicPr>
          <p:nvPr/>
        </p:nvPicPr>
        <p:blipFill>
          <a:blip r:embed="rId3" cstate="print"/>
          <a:srcRect r="2208" b="2589"/>
          <a:stretch>
            <a:fillRect/>
          </a:stretch>
        </p:blipFill>
        <p:spPr bwMode="auto">
          <a:xfrm>
            <a:off x="6228184" y="0"/>
            <a:ext cx="1582738" cy="10715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4" cstate="print"/>
          <a:srcRect l="81963" t="3880" b="36526"/>
          <a:stretch>
            <a:fillRect/>
          </a:stretch>
        </p:blipFill>
        <p:spPr bwMode="auto">
          <a:xfrm>
            <a:off x="7858125" y="0"/>
            <a:ext cx="1285875" cy="10001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Правоъгълник 9"/>
          <p:cNvSpPr/>
          <p:nvPr/>
        </p:nvSpPr>
        <p:spPr>
          <a:xfrm>
            <a:off x="80340" y="90050"/>
            <a:ext cx="577754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sz="1600" b="1" dirty="0" smtClean="0">
                <a:latin typeface="Garamond" pitchFamily="18" charset="0"/>
              </a:rPr>
              <a:t>МЕТАНОЛ –ОТЛИЧЕН ПРЕНОСИТЕЛ НА </a:t>
            </a:r>
            <a:r>
              <a:rPr lang="bg-BG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ВОДОРОД…</a:t>
            </a:r>
            <a:endParaRPr lang="bg-BG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</p:txBody>
      </p:sp>
      <p:sp>
        <p:nvSpPr>
          <p:cNvPr id="11" name="Правоъгълник 10"/>
          <p:cNvSpPr/>
          <p:nvPr/>
        </p:nvSpPr>
        <p:spPr>
          <a:xfrm>
            <a:off x="1857356" y="642918"/>
            <a:ext cx="3188693" cy="369332"/>
          </a:xfrm>
          <a:prstGeom prst="rect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US" i="1" dirty="0" smtClean="0">
                <a:solidFill>
                  <a:prstClr val="black"/>
                </a:solidFill>
                <a:latin typeface="Garamond" pitchFamily="18" charset="0"/>
              </a:rPr>
              <a:t>1 l </a:t>
            </a:r>
            <a:r>
              <a:rPr lang="en-US" i="1" dirty="0" err="1" smtClean="0">
                <a:solidFill>
                  <a:prstClr val="black"/>
                </a:solidFill>
                <a:latin typeface="Garamond" pitchFamily="18" charset="0"/>
              </a:rPr>
              <a:t>метанол</a:t>
            </a:r>
            <a:r>
              <a:rPr lang="bg-BG" i="1" dirty="0" smtClean="0">
                <a:solidFill>
                  <a:prstClr val="black"/>
                </a:solidFill>
                <a:latin typeface="Garamond" pitchFamily="18" charset="0"/>
              </a:rPr>
              <a:t> съдържа </a:t>
            </a:r>
            <a:r>
              <a:rPr lang="en-US" i="1" dirty="0" smtClean="0">
                <a:latin typeface="Garamond" pitchFamily="18" charset="0"/>
              </a:rPr>
              <a:t>98,8 g </a:t>
            </a:r>
            <a:r>
              <a:rPr lang="en-US" i="1" dirty="0" err="1" smtClean="0">
                <a:latin typeface="Garamond" pitchFamily="18" charset="0"/>
              </a:rPr>
              <a:t>водород</a:t>
            </a:r>
            <a:r>
              <a:rPr lang="en-US" i="1" dirty="0" smtClean="0">
                <a:latin typeface="Garamond" pitchFamily="18" charset="0"/>
              </a:rPr>
              <a:t> </a:t>
            </a:r>
            <a:endParaRPr lang="bg-BG" i="1" dirty="0">
              <a:latin typeface="Garamond" pitchFamily="18" charset="0"/>
            </a:endParaRPr>
          </a:p>
        </p:txBody>
      </p:sp>
      <p:pic>
        <p:nvPicPr>
          <p:cNvPr id="15361" name="Picture 1" descr="F:\konkurs-2017-2018\TEMI\tema 1\kartinki presentaciq\imagesa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14678" y="1071546"/>
            <a:ext cx="2786082" cy="2000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2" name="Picture 2" descr="F:\konkurs-2017-2018\TEMI\tema 1\kartinki presentaciq\pic_foot4.png"/>
          <p:cNvPicPr>
            <a:picLocks noChangeAspect="1" noChangeArrowheads="1"/>
          </p:cNvPicPr>
          <p:nvPr/>
        </p:nvPicPr>
        <p:blipFill>
          <a:blip r:embed="rId6" cstate="print"/>
          <a:srcRect l="25333" t="4151"/>
          <a:stretch>
            <a:fillRect/>
          </a:stretch>
        </p:blipFill>
        <p:spPr bwMode="auto">
          <a:xfrm>
            <a:off x="6357950" y="1214422"/>
            <a:ext cx="2786050" cy="1857388"/>
          </a:xfrm>
          <a:prstGeom prst="rect">
            <a:avLst/>
          </a:prstGeom>
          <a:noFill/>
        </p:spPr>
      </p:pic>
      <p:pic>
        <p:nvPicPr>
          <p:cNvPr id="15363" name="Picture 3" descr="F:\konkurs-2017-2018\TEMI\tema 1\kartinki presentaciq\media.media.f3b2487d-76bd-407d-8962-9b54272a885d.original102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4282" y="1071546"/>
            <a:ext cx="2643206" cy="2000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Правоъгълник 13"/>
          <p:cNvSpPr/>
          <p:nvPr/>
        </p:nvSpPr>
        <p:spPr>
          <a:xfrm>
            <a:off x="0" y="3286124"/>
            <a:ext cx="4643470" cy="1077218"/>
          </a:xfrm>
          <a:prstGeom prst="rect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bg-BG" sz="1600" b="1" dirty="0" smtClean="0">
                <a:solidFill>
                  <a:srgbClr val="FF0000"/>
                </a:solidFill>
                <a:latin typeface="Garamond" pitchFamily="18" charset="0"/>
              </a:rPr>
              <a:t>Недостатък на водорода като гориво:</a:t>
            </a:r>
          </a:p>
          <a:p>
            <a:r>
              <a:rPr lang="bg-BG" sz="1600" dirty="0" smtClean="0">
                <a:solidFill>
                  <a:srgbClr val="FF0000"/>
                </a:solidFill>
                <a:latin typeface="Garamond" pitchFamily="18" charset="0"/>
              </a:rPr>
              <a:t>Н</a:t>
            </a:r>
            <a:r>
              <a:rPr lang="en-US" sz="1600" dirty="0" smtClean="0">
                <a:solidFill>
                  <a:srgbClr val="FF0000"/>
                </a:solidFill>
                <a:latin typeface="Garamond" pitchFamily="18" charset="0"/>
              </a:rPr>
              <a:t>ИСКАТА ЕНЕРГИЙНА ПЛЪТНОСТ </a:t>
            </a:r>
            <a:endParaRPr lang="bg-BG" sz="1600" dirty="0" smtClean="0">
              <a:solidFill>
                <a:srgbClr val="FF0000"/>
              </a:solidFill>
              <a:latin typeface="Garamond" pitchFamily="18" charset="0"/>
            </a:endParaRPr>
          </a:p>
          <a:p>
            <a:r>
              <a:rPr lang="bg-BG" sz="1600" dirty="0" smtClean="0">
                <a:latin typeface="Garamond" pitchFamily="18" charset="0"/>
              </a:rPr>
              <a:t>газообразно състояние: </a:t>
            </a:r>
            <a:r>
              <a:rPr lang="en-US" sz="1600" dirty="0" smtClean="0">
                <a:latin typeface="Garamond" pitchFamily="18" charset="0"/>
              </a:rPr>
              <a:t>14.7 </a:t>
            </a:r>
            <a:r>
              <a:rPr lang="en-US" sz="1600" dirty="0" err="1" smtClean="0">
                <a:latin typeface="Garamond" pitchFamily="18" charset="0"/>
              </a:rPr>
              <a:t>пъти</a:t>
            </a:r>
            <a:r>
              <a:rPr lang="en-US" sz="1600" dirty="0" smtClean="0">
                <a:latin typeface="Garamond" pitchFamily="18" charset="0"/>
              </a:rPr>
              <a:t> </a:t>
            </a:r>
            <a:r>
              <a:rPr lang="en-US" sz="1600" dirty="0" err="1" smtClean="0">
                <a:latin typeface="Garamond" pitchFamily="18" charset="0"/>
              </a:rPr>
              <a:t>по-лек</a:t>
            </a:r>
            <a:r>
              <a:rPr lang="en-US" sz="1600" dirty="0" smtClean="0">
                <a:latin typeface="Garamond" pitchFamily="18" charset="0"/>
              </a:rPr>
              <a:t> </a:t>
            </a:r>
            <a:r>
              <a:rPr lang="en-US" sz="1600" dirty="0" err="1" smtClean="0">
                <a:latin typeface="Garamond" pitchFamily="18" charset="0"/>
              </a:rPr>
              <a:t>от</a:t>
            </a:r>
            <a:r>
              <a:rPr lang="en-US" sz="1600" dirty="0" smtClean="0">
                <a:latin typeface="Garamond" pitchFamily="18" charset="0"/>
              </a:rPr>
              <a:t> </a:t>
            </a:r>
            <a:r>
              <a:rPr lang="en-US" sz="1600" dirty="0" err="1" smtClean="0">
                <a:latin typeface="Garamond" pitchFamily="18" charset="0"/>
              </a:rPr>
              <a:t>въздуха</a:t>
            </a:r>
            <a:r>
              <a:rPr lang="en-US" sz="1600" dirty="0" smtClean="0">
                <a:latin typeface="Garamond" pitchFamily="18" charset="0"/>
              </a:rPr>
              <a:t>, </a:t>
            </a:r>
            <a:endParaRPr lang="bg-BG" sz="1600" dirty="0" smtClean="0">
              <a:latin typeface="Garamond" pitchFamily="18" charset="0"/>
            </a:endParaRPr>
          </a:p>
          <a:p>
            <a:r>
              <a:rPr lang="en-US" sz="1600" dirty="0" err="1" smtClean="0">
                <a:latin typeface="Garamond" pitchFamily="18" charset="0"/>
              </a:rPr>
              <a:t>течно</a:t>
            </a:r>
            <a:r>
              <a:rPr lang="en-US" sz="1600" dirty="0" smtClean="0">
                <a:latin typeface="Garamond" pitchFamily="18" charset="0"/>
              </a:rPr>
              <a:t> </a:t>
            </a:r>
            <a:r>
              <a:rPr lang="en-US" sz="1600" dirty="0" err="1" smtClean="0">
                <a:latin typeface="Garamond" pitchFamily="18" charset="0"/>
              </a:rPr>
              <a:t>състояние</a:t>
            </a:r>
            <a:r>
              <a:rPr lang="en-US" sz="1600" dirty="0" smtClean="0">
                <a:latin typeface="Garamond" pitchFamily="18" charset="0"/>
              </a:rPr>
              <a:t> </a:t>
            </a:r>
            <a:r>
              <a:rPr lang="bg-BG" sz="1600" dirty="0" smtClean="0">
                <a:latin typeface="Garamond" pitchFamily="18" charset="0"/>
              </a:rPr>
              <a:t>- </a:t>
            </a:r>
            <a:r>
              <a:rPr lang="en-US" sz="1600" dirty="0" smtClean="0">
                <a:latin typeface="Garamond" pitchFamily="18" charset="0"/>
              </a:rPr>
              <a:t>9 </a:t>
            </a:r>
            <a:r>
              <a:rPr lang="en-US" sz="1600" dirty="0" err="1" smtClean="0">
                <a:latin typeface="Garamond" pitchFamily="18" charset="0"/>
              </a:rPr>
              <a:t>пъти</a:t>
            </a:r>
            <a:r>
              <a:rPr lang="en-US" sz="1600" dirty="0" smtClean="0">
                <a:latin typeface="Garamond" pitchFamily="18" charset="0"/>
              </a:rPr>
              <a:t> </a:t>
            </a:r>
            <a:r>
              <a:rPr lang="bg-BG" sz="1600" dirty="0" smtClean="0">
                <a:latin typeface="Garamond" pitchFamily="18" charset="0"/>
              </a:rPr>
              <a:t> </a:t>
            </a:r>
            <a:r>
              <a:rPr lang="en-US" sz="1600" dirty="0" err="1" smtClean="0">
                <a:latin typeface="Garamond" pitchFamily="18" charset="0"/>
              </a:rPr>
              <a:t>по-лек</a:t>
            </a:r>
            <a:r>
              <a:rPr lang="en-US" sz="1600" dirty="0" smtClean="0">
                <a:latin typeface="Garamond" pitchFamily="18" charset="0"/>
              </a:rPr>
              <a:t> </a:t>
            </a:r>
            <a:r>
              <a:rPr lang="en-US" sz="1600" dirty="0" err="1" smtClean="0">
                <a:latin typeface="Garamond" pitchFamily="18" charset="0"/>
              </a:rPr>
              <a:t>от</a:t>
            </a:r>
            <a:r>
              <a:rPr lang="en-US" sz="1600" dirty="0" smtClean="0">
                <a:latin typeface="Garamond" pitchFamily="18" charset="0"/>
              </a:rPr>
              <a:t> </a:t>
            </a:r>
            <a:r>
              <a:rPr lang="en-US" sz="1600" dirty="0" err="1" smtClean="0">
                <a:latin typeface="Garamond" pitchFamily="18" charset="0"/>
              </a:rPr>
              <a:t>водата</a:t>
            </a:r>
            <a:r>
              <a:rPr lang="en-US" sz="1600" dirty="0" smtClean="0">
                <a:latin typeface="Garamond" pitchFamily="18" charset="0"/>
              </a:rPr>
              <a:t>)</a:t>
            </a:r>
            <a:endParaRPr lang="bg-BG" sz="1600" dirty="0">
              <a:latin typeface="Garamond" pitchFamily="18" charset="0"/>
            </a:endParaRPr>
          </a:p>
        </p:txBody>
      </p:sp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8" cstate="print"/>
          <a:srcRect l="5175" t="198" r="10130" b="5387"/>
          <a:stretch>
            <a:fillRect/>
          </a:stretch>
        </p:blipFill>
        <p:spPr bwMode="auto">
          <a:xfrm>
            <a:off x="4857752" y="3214686"/>
            <a:ext cx="4214842" cy="3643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Правоъгълник 12"/>
          <p:cNvSpPr/>
          <p:nvPr/>
        </p:nvSpPr>
        <p:spPr>
          <a:xfrm>
            <a:off x="0" y="6550223"/>
            <a:ext cx="507209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 smtClean="0">
                <a:latin typeface="Garamond" pitchFamily="18" charset="0"/>
              </a:rPr>
              <a:t>B. </a:t>
            </a:r>
            <a:r>
              <a:rPr lang="en-US" sz="1400" i="1" dirty="0" err="1" smtClean="0">
                <a:latin typeface="Garamond" pitchFamily="18" charset="0"/>
              </a:rPr>
              <a:t>LindstroÈm</a:t>
            </a:r>
            <a:r>
              <a:rPr lang="en-US" sz="1400" i="1" dirty="0" smtClean="0">
                <a:latin typeface="Garamond" pitchFamily="18" charset="0"/>
              </a:rPr>
              <a:t> and L.J. </a:t>
            </a:r>
            <a:r>
              <a:rPr lang="en-US" sz="1400" i="1" dirty="0" err="1" smtClean="0">
                <a:latin typeface="Garamond" pitchFamily="18" charset="0"/>
              </a:rPr>
              <a:t>Pettersson</a:t>
            </a:r>
            <a:r>
              <a:rPr lang="en-US" sz="1400" i="1" dirty="0" smtClean="0">
                <a:latin typeface="Garamond" pitchFamily="18" charset="0"/>
              </a:rPr>
              <a:t>, Int. J. Hydrogen Energy, 2001, 26, 923.</a:t>
            </a:r>
            <a:endParaRPr lang="bg-BG" sz="1400" i="1" dirty="0"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42844" y="1071546"/>
            <a:ext cx="4286280" cy="54021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4572000" y="1824889"/>
            <a:ext cx="4500594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g-BG" sz="20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Pd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 ,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bg-BG" sz="20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Pt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 ,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bg-BG" sz="20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Au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 ,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Ru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000" b="0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Rh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Ir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Cu,</a:t>
            </a:r>
            <a:r>
              <a:rPr kumimoji="0" lang="bg-BG" sz="2000" b="0" i="0" u="none" strike="noStrike" cap="none" normalizeH="0" dirty="0" smtClean="0">
                <a:ln>
                  <a:noFill/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Ni, Fe, Co</a:t>
            </a:r>
            <a:r>
              <a:rPr kumimoji="0" lang="bg-BG" sz="20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Mn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, Zn, Cr</a:t>
            </a:r>
            <a:endParaRPr kumimoji="0" lang="bg-BG" sz="2000" b="0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bg-BG" sz="2000" dirty="0" smtClean="0">
              <a:latin typeface="Garamond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g-BG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Носители:</a:t>
            </a:r>
            <a:r>
              <a:rPr kumimoji="0" lang="bg-BG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bg-BG" sz="2000" dirty="0" smtClean="0"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1) </a:t>
            </a:r>
            <a:r>
              <a:rPr kumimoji="0" lang="bg-BG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ZnO</a:t>
            </a:r>
            <a:r>
              <a:rPr lang="ru-RU" sz="2000" dirty="0" smtClean="0"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bg-BG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Al</a:t>
            </a:r>
            <a:r>
              <a:rPr kumimoji="0" lang="ru-RU" sz="20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bg-BG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O</a:t>
            </a:r>
            <a:r>
              <a:rPr kumimoji="0" lang="ru-RU" sz="20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lang="ru-RU" sz="2000" dirty="0" smtClean="0"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bg-BG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CeO</a:t>
            </a:r>
            <a:r>
              <a:rPr kumimoji="0" lang="ru-RU" sz="20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bg-BG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ZrO</a:t>
            </a:r>
            <a:r>
              <a:rPr kumimoji="0" lang="ru-RU" sz="20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2,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bg-BG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TiO</a:t>
            </a:r>
            <a:r>
              <a:rPr kumimoji="0" lang="ru-RU" sz="20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bg-BG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CeO</a:t>
            </a:r>
            <a:r>
              <a:rPr kumimoji="0" lang="ru-RU" sz="20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bg-BG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ZrO</a:t>
            </a:r>
            <a:r>
              <a:rPr kumimoji="0" lang="ru-RU" sz="20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bg-BG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SiO</a:t>
            </a:r>
            <a:r>
              <a:rPr kumimoji="0" lang="ru-RU" sz="20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/</a:t>
            </a:r>
            <a:r>
              <a:rPr kumimoji="0" lang="bg-BG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Al</a:t>
            </a:r>
            <a:r>
              <a:rPr kumimoji="0" lang="ru-RU" sz="20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bg-BG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O</a:t>
            </a:r>
            <a:r>
              <a:rPr kumimoji="0" lang="ru-RU" sz="20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3,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bg-BG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CaO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,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bg-BG" sz="2000" b="0" i="0" u="none" strike="noStrike" cap="none" normalizeH="0" baseline="0" dirty="0" smtClean="0">
                <a:ln>
                  <a:noFill/>
                </a:ln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ZnO, Cr</a:t>
            </a:r>
            <a:r>
              <a:rPr kumimoji="0" lang="bg-BG" sz="2000" b="0" i="0" u="none" strike="noStrike" cap="none" normalizeH="0" baseline="-30000" dirty="0" smtClean="0">
                <a:ln>
                  <a:noFill/>
                </a:ln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bg-BG" sz="2000" b="0" i="0" u="none" strike="noStrike" cap="none" normalizeH="0" baseline="0" dirty="0" smtClean="0">
                <a:ln>
                  <a:noFill/>
                </a:ln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O</a:t>
            </a:r>
            <a:r>
              <a:rPr kumimoji="0" lang="bg-BG" sz="2000" b="0" i="0" u="none" strike="noStrike" cap="none" normalizeH="0" baseline="-30000" dirty="0" smtClean="0">
                <a:ln>
                  <a:noFill/>
                </a:ln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bg-BG" sz="2000" b="0" i="0" u="none" strike="noStrike" cap="none" normalizeH="0" baseline="0" dirty="0" smtClean="0">
                <a:ln>
                  <a:noFill/>
                </a:ln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, La</a:t>
            </a:r>
            <a:r>
              <a:rPr kumimoji="0" lang="bg-BG" sz="2000" b="0" i="0" u="none" strike="noStrike" cap="none" normalizeH="0" baseline="-30000" dirty="0" smtClean="0">
                <a:ln>
                  <a:noFill/>
                </a:ln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bg-BG" sz="2000" b="0" i="0" u="none" strike="noStrike" cap="none" normalizeH="0" baseline="0" dirty="0" smtClean="0">
                <a:ln>
                  <a:noFill/>
                </a:ln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O</a:t>
            </a:r>
            <a:r>
              <a:rPr kumimoji="0" lang="bg-BG" sz="2000" b="0" i="0" u="none" strike="noStrike" cap="none" normalizeH="0" baseline="-30000" dirty="0" smtClean="0">
                <a:ln>
                  <a:noFill/>
                </a:ln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bg-BG" sz="2000" b="0" i="0" u="none" strike="noStrike" cap="none" normalizeH="0" baseline="0" dirty="0" smtClean="0">
                <a:ln>
                  <a:noFill/>
                </a:ln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, MnO</a:t>
            </a:r>
            <a:r>
              <a:rPr kumimoji="0" lang="bg-BG" sz="2000" b="0" i="0" u="none" strike="noStrike" cap="none" normalizeH="0" baseline="-30000" dirty="0" smtClean="0">
                <a:ln>
                  <a:noFill/>
                </a:ln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bg-BG" sz="2000" b="0" i="0" u="none" strike="noStrike" cap="none" normalizeH="0" baseline="0" dirty="0" smtClean="0">
                <a:ln>
                  <a:noFill/>
                </a:ln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, MgO, Nb</a:t>
            </a:r>
            <a:r>
              <a:rPr kumimoji="0" lang="bg-BG" sz="2000" b="0" i="0" u="none" strike="noStrike" cap="none" normalizeH="0" baseline="-30000" dirty="0" smtClean="0">
                <a:ln>
                  <a:noFill/>
                </a:ln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bg-BG" sz="2000" b="0" i="0" u="none" strike="noStrike" cap="none" normalizeH="0" baseline="0" dirty="0" smtClean="0">
                <a:ln>
                  <a:noFill/>
                </a:ln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O</a:t>
            </a:r>
            <a:r>
              <a:rPr kumimoji="0" lang="bg-BG" sz="2000" b="0" i="0" u="none" strike="noStrike" cap="none" normalizeH="0" baseline="-30000" dirty="0" smtClean="0">
                <a:ln>
                  <a:noFill/>
                </a:ln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5</a:t>
            </a:r>
            <a:r>
              <a:rPr kumimoji="0" lang="bg-BG" sz="2000" b="0" i="0" u="none" strike="noStrike" cap="none" normalizeH="0" baseline="0" dirty="0" smtClean="0">
                <a:ln>
                  <a:noFill/>
                </a:ln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, Nd</a:t>
            </a:r>
            <a:r>
              <a:rPr kumimoji="0" lang="bg-BG" sz="2000" b="0" i="0" u="none" strike="noStrike" cap="none" normalizeH="0" baseline="-30000" dirty="0" smtClean="0">
                <a:ln>
                  <a:noFill/>
                </a:ln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bg-BG" sz="2000" b="0" i="0" u="none" strike="noStrike" cap="none" normalizeH="0" baseline="0" dirty="0" smtClean="0">
                <a:ln>
                  <a:noFill/>
                </a:ln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O</a:t>
            </a:r>
            <a:r>
              <a:rPr kumimoji="0" lang="bg-BG" sz="2000" b="0" i="0" u="none" strike="noStrike" cap="none" normalizeH="0" baseline="-30000" dirty="0" smtClean="0">
                <a:ln>
                  <a:noFill/>
                </a:ln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bg-BG" sz="2000" b="0" i="0" u="none" strike="noStrike" cap="none" normalizeH="0" baseline="0" dirty="0" smtClean="0">
                <a:ln>
                  <a:noFill/>
                </a:ln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 и HfO</a:t>
            </a:r>
            <a:r>
              <a:rPr kumimoji="0" lang="bg-BG" sz="2000" b="0" i="0" u="none" strike="noStrike" cap="none" normalizeH="0" baseline="-30000" dirty="0" smtClean="0">
                <a:ln>
                  <a:noFill/>
                </a:ln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2,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SiO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2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bg-BG" sz="2000" dirty="0" smtClean="0"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2)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MCM-41, MCM-48, SBA-15, SBA-16, KIT-6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3)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АКТИВЕН ВЪГЛЕН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  <a:cs typeface="Arial" pitchFamily="34" charset="0"/>
            </a:endParaRPr>
          </a:p>
        </p:txBody>
      </p:sp>
      <p:sp>
        <p:nvSpPr>
          <p:cNvPr id="5" name="Текстово поле 4"/>
          <p:cNvSpPr txBox="1"/>
          <p:nvPr/>
        </p:nvSpPr>
        <p:spPr>
          <a:xfrm>
            <a:off x="-32" y="-24"/>
            <a:ext cx="58579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400" b="1" dirty="0" smtClean="0">
                <a:solidFill>
                  <a:srgbClr val="002060"/>
                </a:solidFill>
                <a:latin typeface="Garamond" pitchFamily="18" charset="0"/>
              </a:rPr>
              <a:t>Съвременни </a:t>
            </a:r>
            <a:r>
              <a:rPr lang="bg-BG" sz="2400" b="1" dirty="0" err="1" smtClean="0">
                <a:solidFill>
                  <a:srgbClr val="002060"/>
                </a:solidFill>
                <a:latin typeface="Garamond" pitchFamily="18" charset="0"/>
              </a:rPr>
              <a:t>каталитични</a:t>
            </a:r>
            <a:r>
              <a:rPr lang="bg-BG" sz="2400" b="1" dirty="0" smtClean="0">
                <a:solidFill>
                  <a:srgbClr val="002060"/>
                </a:solidFill>
                <a:latin typeface="Garamond" pitchFamily="18" charset="0"/>
              </a:rPr>
              <a:t> методи за получаване на </a:t>
            </a:r>
            <a:r>
              <a:rPr lang="bg-BG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водород от </a:t>
            </a:r>
            <a:r>
              <a:rPr lang="bg-BG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метанол</a:t>
            </a:r>
            <a:r>
              <a:rPr lang="bg-BG" sz="2400" dirty="0" smtClean="0">
                <a:latin typeface="Garamond" pitchFamily="18" charset="0"/>
              </a:rPr>
              <a:t>:</a:t>
            </a:r>
            <a:endParaRPr lang="bg-BG" sz="2400" dirty="0">
              <a:latin typeface="Garamond" pitchFamily="18" charset="0"/>
            </a:endParaRPr>
          </a:p>
        </p:txBody>
      </p:sp>
      <p:pic>
        <p:nvPicPr>
          <p:cNvPr id="6" name="Picture 3" descr="http://www.astro.bas.bg/astronomy09/bas_bg.jpg"/>
          <p:cNvPicPr>
            <a:picLocks noChangeAspect="1" noChangeArrowheads="1"/>
          </p:cNvPicPr>
          <p:nvPr/>
        </p:nvPicPr>
        <p:blipFill>
          <a:blip r:embed="rId3" cstate="print"/>
          <a:srcRect r="2208" b="2589"/>
          <a:stretch>
            <a:fillRect/>
          </a:stretch>
        </p:blipFill>
        <p:spPr bwMode="auto">
          <a:xfrm>
            <a:off x="6228184" y="0"/>
            <a:ext cx="1582738" cy="10715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4" cstate="print"/>
          <a:srcRect l="81963" t="3880" b="36526"/>
          <a:stretch>
            <a:fillRect/>
          </a:stretch>
        </p:blipFill>
        <p:spPr bwMode="auto">
          <a:xfrm>
            <a:off x="7858125" y="0"/>
            <a:ext cx="1285875" cy="10001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Правоъгълник 8"/>
          <p:cNvSpPr/>
          <p:nvPr/>
        </p:nvSpPr>
        <p:spPr>
          <a:xfrm>
            <a:off x="0" y="6550223"/>
            <a:ext cx="507209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 smtClean="0">
                <a:latin typeface="Garamond" pitchFamily="18" charset="0"/>
              </a:rPr>
              <a:t>B. </a:t>
            </a:r>
            <a:r>
              <a:rPr lang="en-US" sz="1400" i="1" dirty="0" err="1" smtClean="0">
                <a:latin typeface="Garamond" pitchFamily="18" charset="0"/>
              </a:rPr>
              <a:t>LindstroÈm</a:t>
            </a:r>
            <a:r>
              <a:rPr lang="en-US" sz="1400" i="1" dirty="0" smtClean="0">
                <a:latin typeface="Garamond" pitchFamily="18" charset="0"/>
              </a:rPr>
              <a:t> and L.J. </a:t>
            </a:r>
            <a:r>
              <a:rPr lang="en-US" sz="1400" i="1" dirty="0" err="1" smtClean="0">
                <a:latin typeface="Garamond" pitchFamily="18" charset="0"/>
              </a:rPr>
              <a:t>Pettersson</a:t>
            </a:r>
            <a:r>
              <a:rPr lang="en-US" sz="1400" i="1" dirty="0" smtClean="0">
                <a:latin typeface="Garamond" pitchFamily="18" charset="0"/>
              </a:rPr>
              <a:t>, Int. J. Hydrogen Energy, 2001, 26, 923.</a:t>
            </a:r>
            <a:endParaRPr lang="bg-BG" sz="1400" i="1" dirty="0"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 r="11682" b="-1251"/>
          <a:stretch>
            <a:fillRect/>
          </a:stretch>
        </p:blipFill>
        <p:spPr bwMode="auto">
          <a:xfrm>
            <a:off x="5786446" y="2500306"/>
            <a:ext cx="2986087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 descr="http://www.astro.bas.bg/astronomy09/bas_bg.jpg"/>
          <p:cNvPicPr>
            <a:picLocks noChangeAspect="1" noChangeArrowheads="1"/>
          </p:cNvPicPr>
          <p:nvPr/>
        </p:nvPicPr>
        <p:blipFill>
          <a:blip r:embed="rId3" cstate="print"/>
          <a:srcRect r="2208" b="2589"/>
          <a:stretch>
            <a:fillRect/>
          </a:stretch>
        </p:blipFill>
        <p:spPr bwMode="auto">
          <a:xfrm>
            <a:off x="6228184" y="0"/>
            <a:ext cx="1582738" cy="10715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4" cstate="print"/>
          <a:srcRect l="81963" t="3880" b="36526"/>
          <a:stretch>
            <a:fillRect/>
          </a:stretch>
        </p:blipFill>
        <p:spPr bwMode="auto">
          <a:xfrm>
            <a:off x="7858125" y="0"/>
            <a:ext cx="1285875" cy="10001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Правоъгълник 10"/>
          <p:cNvSpPr/>
          <p:nvPr/>
        </p:nvSpPr>
        <p:spPr>
          <a:xfrm>
            <a:off x="0" y="2038641"/>
            <a:ext cx="75009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u="sng" dirty="0" err="1" smtClean="0">
                <a:solidFill>
                  <a:prstClr val="black"/>
                </a:solidFill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стабилността</a:t>
            </a:r>
            <a:r>
              <a:rPr lang="ru-RU" sz="1600" u="sng" dirty="0" smtClean="0">
                <a:solidFill>
                  <a:prstClr val="black"/>
                </a:solidFill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u="sng" dirty="0" err="1" smtClean="0">
                <a:solidFill>
                  <a:prstClr val="black"/>
                </a:solidFill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намалява</a:t>
            </a:r>
            <a:r>
              <a:rPr lang="ru-RU" sz="1600" u="sng" dirty="0" smtClean="0">
                <a:solidFill>
                  <a:prstClr val="black"/>
                </a:solidFill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 в </a:t>
            </a:r>
            <a:r>
              <a:rPr lang="ru-RU" sz="1600" u="sng" dirty="0" err="1" smtClean="0">
                <a:solidFill>
                  <a:prstClr val="black"/>
                </a:solidFill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следния</a:t>
            </a:r>
            <a:r>
              <a:rPr lang="ru-RU" sz="1600" u="sng" dirty="0" smtClean="0">
                <a:solidFill>
                  <a:prstClr val="black"/>
                </a:solidFill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u="sng" dirty="0" err="1" smtClean="0">
                <a:solidFill>
                  <a:prstClr val="black"/>
                </a:solidFill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ред</a:t>
            </a:r>
            <a:r>
              <a:rPr lang="ru-RU" sz="1600" b="1" u="sng" dirty="0" smtClean="0">
                <a:solidFill>
                  <a:prstClr val="black"/>
                </a:solidFill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lang="bg-BG" sz="2400" b="1" u="sng" dirty="0" err="1" smtClean="0">
                <a:solidFill>
                  <a:srgbClr val="FF0000"/>
                </a:solidFill>
                <a:latin typeface="Garamond" pitchFamily="18" charset="0"/>
                <a:ea typeface="AdvP4DF60E"/>
                <a:cs typeface="Times New Roman" pitchFamily="18" charset="0"/>
              </a:rPr>
              <a:t>Ru</a:t>
            </a:r>
            <a:r>
              <a:rPr lang="ru-RU" sz="2400" b="1" u="sng" dirty="0" smtClean="0">
                <a:solidFill>
                  <a:srgbClr val="FF0000"/>
                </a:solidFill>
                <a:latin typeface="Garamond" pitchFamily="18" charset="0"/>
                <a:ea typeface="AdvP4DF60E"/>
                <a:cs typeface="Times New Roman" pitchFamily="18" charset="0"/>
              </a:rPr>
              <a:t> &gt; </a:t>
            </a:r>
            <a:r>
              <a:rPr lang="bg-BG" sz="2400" b="1" u="sng" dirty="0" err="1" smtClean="0">
                <a:solidFill>
                  <a:srgbClr val="FF0000"/>
                </a:solidFill>
                <a:latin typeface="Garamond" pitchFamily="18" charset="0"/>
                <a:ea typeface="AdvP4DF60E"/>
                <a:cs typeface="Times New Roman" pitchFamily="18" charset="0"/>
              </a:rPr>
              <a:t>Rh</a:t>
            </a:r>
            <a:r>
              <a:rPr lang="ru-RU" sz="2400" b="1" u="sng" dirty="0" smtClean="0">
                <a:solidFill>
                  <a:srgbClr val="FF0000"/>
                </a:solidFill>
                <a:latin typeface="Garamond" pitchFamily="18" charset="0"/>
                <a:ea typeface="AdvP4DF60E"/>
                <a:cs typeface="Times New Roman" pitchFamily="18" charset="0"/>
              </a:rPr>
              <a:t> &gt; </a:t>
            </a:r>
            <a:r>
              <a:rPr lang="bg-BG" sz="2400" b="1" u="sng" dirty="0" err="1" smtClean="0">
                <a:solidFill>
                  <a:srgbClr val="FF0000"/>
                </a:solidFill>
                <a:latin typeface="Garamond" pitchFamily="18" charset="0"/>
                <a:ea typeface="AdvP4DF60E"/>
                <a:cs typeface="Times New Roman" pitchFamily="18" charset="0"/>
              </a:rPr>
              <a:t>Ir</a:t>
            </a:r>
            <a:r>
              <a:rPr lang="ru-RU" sz="2400" b="1" u="sng" dirty="0" smtClean="0">
                <a:solidFill>
                  <a:srgbClr val="FF0000"/>
                </a:solidFill>
                <a:latin typeface="Garamond" pitchFamily="18" charset="0"/>
                <a:ea typeface="AdvP4DF60E"/>
                <a:cs typeface="Times New Roman" pitchFamily="18" charset="0"/>
              </a:rPr>
              <a:t> &gt; </a:t>
            </a:r>
            <a:r>
              <a:rPr lang="bg-BG" sz="2400" b="1" u="sng" dirty="0" err="1" smtClean="0">
                <a:solidFill>
                  <a:srgbClr val="FF0000"/>
                </a:solidFill>
                <a:latin typeface="Garamond" pitchFamily="18" charset="0"/>
                <a:ea typeface="AdvP4DF60E"/>
                <a:cs typeface="Times New Roman" pitchFamily="18" charset="0"/>
              </a:rPr>
              <a:t>Pt</a:t>
            </a:r>
            <a:r>
              <a:rPr lang="ru-RU" sz="2400" b="1" u="sng" dirty="0" smtClean="0">
                <a:solidFill>
                  <a:srgbClr val="FF0000"/>
                </a:solidFill>
                <a:latin typeface="Garamond" pitchFamily="18" charset="0"/>
                <a:ea typeface="AdvP4DF60E"/>
                <a:cs typeface="Times New Roman" pitchFamily="18" charset="0"/>
              </a:rPr>
              <a:t> &gt; </a:t>
            </a:r>
            <a:r>
              <a:rPr lang="bg-BG" sz="2400" b="1" u="sng" dirty="0" err="1" smtClean="0">
                <a:solidFill>
                  <a:srgbClr val="FF0000"/>
                </a:solidFill>
                <a:latin typeface="Garamond" pitchFamily="18" charset="0"/>
                <a:ea typeface="AdvP4DF60E"/>
                <a:cs typeface="Times New Roman" pitchFamily="18" charset="0"/>
              </a:rPr>
              <a:t>Pd</a:t>
            </a:r>
            <a:r>
              <a:rPr lang="bg-BG" sz="2400" b="1" u="sng" dirty="0" smtClean="0">
                <a:solidFill>
                  <a:srgbClr val="FF0000"/>
                </a:solidFill>
                <a:latin typeface="Garamond" pitchFamily="18" charset="0"/>
                <a:ea typeface="AdvP4DF60E"/>
                <a:cs typeface="Times New Roman" pitchFamily="18" charset="0"/>
              </a:rPr>
              <a:t>. </a:t>
            </a:r>
            <a:endParaRPr lang="bg-BG" sz="2400" b="1" u="sng" dirty="0">
              <a:solidFill>
                <a:srgbClr val="FF0000"/>
              </a:solidFill>
              <a:latin typeface="Garamond" pitchFamily="18" charset="0"/>
            </a:endParaRPr>
          </a:p>
        </p:txBody>
      </p:sp>
      <p:sp>
        <p:nvSpPr>
          <p:cNvPr id="12" name="Правоъгълник 11"/>
          <p:cNvSpPr/>
          <p:nvPr/>
        </p:nvSpPr>
        <p:spPr>
          <a:xfrm>
            <a:off x="0" y="142852"/>
            <a:ext cx="544411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b="1" dirty="0" smtClean="0">
                <a:latin typeface="Garamond" pitchFamily="18" charset="0"/>
              </a:rPr>
              <a:t>ПОЛУЧАВАНЕ НА ВОДОРОД ОТ </a:t>
            </a:r>
            <a:r>
              <a:rPr lang="bg-BG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МЕТАНОЛ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…</a:t>
            </a:r>
          </a:p>
          <a:p>
            <a:r>
              <a:rPr lang="bg-BG" b="1" dirty="0" smtClean="0">
                <a:solidFill>
                  <a:srgbClr val="FF0000"/>
                </a:solidFill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катализатори на основата на </a:t>
            </a:r>
            <a:r>
              <a:rPr lang="bg-BG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благородни метали</a:t>
            </a:r>
            <a:endParaRPr lang="bg-B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  <a:p>
            <a:endParaRPr lang="bg-BG" b="1" dirty="0"/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0" y="3005736"/>
            <a:ext cx="571500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bg-BG" dirty="0" smtClean="0"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Д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анни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 за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подобрени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каталитични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 свойства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 на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Pd/</a:t>
            </a:r>
            <a:r>
              <a:rPr kumimoji="0" lang="bg-BG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CeO</a:t>
            </a:r>
            <a:r>
              <a:rPr kumimoji="0" lang="ru-RU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bg-BG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ZrO</a:t>
            </a:r>
            <a:r>
              <a:rPr kumimoji="0" lang="ru-RU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2 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sp>
        <p:nvSpPr>
          <p:cNvPr id="14" name="Правоъгълник 13"/>
          <p:cNvSpPr/>
          <p:nvPr/>
        </p:nvSpPr>
        <p:spPr>
          <a:xfrm>
            <a:off x="6215074" y="5357826"/>
            <a:ext cx="250033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latin typeface="Garamond" pitchFamily="18" charset="0"/>
              <a:ea typeface="Times New Roman" pitchFamily="18" charset="0"/>
              <a:cs typeface="Times New Roman" pitchFamily="18" charset="0"/>
            </a:endParaRPr>
          </a:p>
          <a:p>
            <a:r>
              <a:rPr lang="ru-RU" b="1" dirty="0" err="1" smtClean="0"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съ</a:t>
            </a:r>
            <a:r>
              <a:rPr lang="bg-BG" b="1" dirty="0" smtClean="0"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щ</a:t>
            </a:r>
            <a:r>
              <a:rPr lang="ru-RU" b="1" dirty="0" err="1" smtClean="0"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ествен</a:t>
            </a:r>
            <a:r>
              <a:rPr lang="ru-RU" b="1" dirty="0" smtClean="0"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 проблем </a:t>
            </a:r>
          </a:p>
          <a:p>
            <a:pPr algn="ctr"/>
            <a:r>
              <a:rPr lang="ru-RU" dirty="0" smtClean="0"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дезактивация!</a:t>
            </a:r>
            <a:endParaRPr lang="bg-BG" dirty="0">
              <a:latin typeface="Garamond" pitchFamily="18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9534" y="4000504"/>
            <a:ext cx="5033970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89" name="Picture 1" descr="F:\konkurs-2017-2018\TEMI\tema 1\kartinki presentaciq\катализатори\saltedcataly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00100" y="857232"/>
            <a:ext cx="3286148" cy="1214446"/>
          </a:xfrm>
          <a:prstGeom prst="rect">
            <a:avLst/>
          </a:prstGeom>
          <a:noFill/>
        </p:spPr>
      </p:pic>
      <p:cxnSp>
        <p:nvCxnSpPr>
          <p:cNvPr id="15" name="Съединител &quot;права стрелка&quot; 14"/>
          <p:cNvCxnSpPr/>
          <p:nvPr/>
        </p:nvCxnSpPr>
        <p:spPr>
          <a:xfrm flipV="1">
            <a:off x="4500562" y="3286124"/>
            <a:ext cx="3214710" cy="1285884"/>
          </a:xfrm>
          <a:prstGeom prst="straightConnector1">
            <a:avLst/>
          </a:prstGeom>
          <a:ln w="25400"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331000" y="6550223"/>
            <a:ext cx="717497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Calibri" pitchFamily="34" charset="0"/>
                <a:cs typeface="Times New Roman" pitchFamily="18" charset="0"/>
              </a:rPr>
              <a:t>H. Wang, Y. Chen, Q. Zhang, Q. Zhu, M. Gong, M. Zhao, Journal of Natural Gas Chemistry 18 (2009) 211.</a:t>
            </a:r>
            <a:endParaRPr kumimoji="0" lang="en-US" sz="1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http://www.astro.bas.bg/astronomy09/bas_bg.jpg"/>
          <p:cNvPicPr>
            <a:picLocks noChangeAspect="1" noChangeArrowheads="1"/>
          </p:cNvPicPr>
          <p:nvPr/>
        </p:nvPicPr>
        <p:blipFill>
          <a:blip r:embed="rId2" cstate="print"/>
          <a:srcRect r="2208" b="2589"/>
          <a:stretch>
            <a:fillRect/>
          </a:stretch>
        </p:blipFill>
        <p:spPr bwMode="auto">
          <a:xfrm>
            <a:off x="6228184" y="0"/>
            <a:ext cx="1582738" cy="10715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 cstate="print"/>
          <a:srcRect l="81963" t="3880" b="36526"/>
          <a:stretch>
            <a:fillRect/>
          </a:stretch>
        </p:blipFill>
        <p:spPr bwMode="auto">
          <a:xfrm>
            <a:off x="7858125" y="0"/>
            <a:ext cx="1285875" cy="10001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Правоъгълник 5"/>
          <p:cNvSpPr/>
          <p:nvPr/>
        </p:nvSpPr>
        <p:spPr>
          <a:xfrm>
            <a:off x="0" y="142852"/>
            <a:ext cx="544411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b="1" dirty="0" smtClean="0">
                <a:latin typeface="Garamond" pitchFamily="18" charset="0"/>
              </a:rPr>
              <a:t>ПОЛУЧАВАНЕ НА ВОДОРОД ОТ </a:t>
            </a:r>
            <a:r>
              <a:rPr lang="bg-BG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МЕТАНОЛ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…</a:t>
            </a:r>
          </a:p>
          <a:p>
            <a:r>
              <a:rPr lang="bg-BG" b="1" dirty="0" smtClean="0">
                <a:solidFill>
                  <a:srgbClr val="0070C0"/>
                </a:solidFill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катализатори на основата на </a:t>
            </a:r>
            <a:r>
              <a:rPr lang="bg-BG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преходни метали</a:t>
            </a:r>
            <a:endParaRPr lang="bg-BG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  <a:p>
            <a:endParaRPr lang="bg-BG" b="1" dirty="0"/>
          </a:p>
        </p:txBody>
      </p:sp>
      <p:sp>
        <p:nvSpPr>
          <p:cNvPr id="7" name="Правоъгълник 6"/>
          <p:cNvSpPr/>
          <p:nvPr/>
        </p:nvSpPr>
        <p:spPr>
          <a:xfrm>
            <a:off x="214282" y="1428736"/>
            <a:ext cx="878687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АЛТЕРНАТИВА!</a:t>
            </a:r>
          </a:p>
          <a:p>
            <a:r>
              <a:rPr lang="bg-BG" sz="2000" b="1" dirty="0" smtClean="0">
                <a:solidFill>
                  <a:srgbClr val="0070C0"/>
                </a:solidFill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катализаторите от вида:  </a:t>
            </a:r>
            <a:r>
              <a:rPr lang="bg-BG" sz="2000" b="1" u="sng" dirty="0" err="1" smtClean="0">
                <a:solidFill>
                  <a:srgbClr val="0070C0"/>
                </a:solidFill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Cu</a:t>
            </a:r>
            <a:r>
              <a:rPr lang="bg-BG" sz="2000" b="1" dirty="0" err="1" smtClean="0">
                <a:solidFill>
                  <a:srgbClr val="0070C0"/>
                </a:solidFill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-Zn</a:t>
            </a:r>
            <a:r>
              <a:rPr lang="bg-BG" sz="2000" b="1" dirty="0" smtClean="0">
                <a:solidFill>
                  <a:srgbClr val="0070C0"/>
                </a:solidFill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bg-BG" sz="2000" b="1" u="sng" dirty="0" err="1" smtClean="0">
                <a:solidFill>
                  <a:srgbClr val="0070C0"/>
                </a:solidFill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Cu</a:t>
            </a:r>
            <a:r>
              <a:rPr lang="bg-BG" sz="2000" b="1" dirty="0" err="1" smtClean="0">
                <a:solidFill>
                  <a:srgbClr val="0070C0"/>
                </a:solidFill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-Zr</a:t>
            </a:r>
            <a:r>
              <a:rPr lang="bg-BG" sz="2000" b="1" dirty="0" smtClean="0">
                <a:solidFill>
                  <a:srgbClr val="0070C0"/>
                </a:solidFill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bg-BG" sz="2000" b="1" u="sng" dirty="0" err="1" smtClean="0">
                <a:solidFill>
                  <a:srgbClr val="0070C0"/>
                </a:solidFill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Cu</a:t>
            </a:r>
            <a:r>
              <a:rPr lang="bg-BG" sz="2000" b="1" dirty="0" err="1" smtClean="0">
                <a:solidFill>
                  <a:srgbClr val="0070C0"/>
                </a:solidFill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-Zn-Zr</a:t>
            </a:r>
            <a:r>
              <a:rPr lang="bg-BG" sz="2000" b="1" dirty="0" smtClean="0">
                <a:solidFill>
                  <a:srgbClr val="0070C0"/>
                </a:solidFill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bg-BG" sz="2000" b="1" u="sng" dirty="0" err="1" smtClean="0">
                <a:solidFill>
                  <a:srgbClr val="0070C0"/>
                </a:solidFill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Cu</a:t>
            </a:r>
            <a:r>
              <a:rPr lang="bg-BG" sz="2000" b="1" dirty="0" err="1" smtClean="0">
                <a:solidFill>
                  <a:srgbClr val="0070C0"/>
                </a:solidFill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-Zn-Al</a:t>
            </a:r>
            <a:r>
              <a:rPr lang="bg-BG" sz="2000" b="1" dirty="0" smtClean="0">
                <a:solidFill>
                  <a:srgbClr val="0070C0"/>
                </a:solidFill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 и </a:t>
            </a:r>
            <a:r>
              <a:rPr lang="bg-BG" sz="2000" b="1" u="sng" dirty="0" err="1" smtClean="0">
                <a:solidFill>
                  <a:srgbClr val="0070C0"/>
                </a:solidFill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Cu</a:t>
            </a:r>
            <a:r>
              <a:rPr lang="bg-BG" sz="2000" b="1" dirty="0" err="1" smtClean="0">
                <a:solidFill>
                  <a:srgbClr val="0070C0"/>
                </a:solidFill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-Zn-Zr-Al</a:t>
            </a:r>
            <a:r>
              <a:rPr lang="bg-BG" sz="2000" b="1" dirty="0" smtClean="0">
                <a:solidFill>
                  <a:srgbClr val="0070C0"/>
                </a:solidFill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bg-BG" sz="2000" b="1" dirty="0">
              <a:solidFill>
                <a:srgbClr val="0070C0"/>
              </a:solidFill>
              <a:latin typeface="Garamond" pitchFamily="18" charset="0"/>
            </a:endParaRPr>
          </a:p>
        </p:txBody>
      </p:sp>
      <p:sp>
        <p:nvSpPr>
          <p:cNvPr id="9" name="Правоъгълник 8"/>
          <p:cNvSpPr/>
          <p:nvPr/>
        </p:nvSpPr>
        <p:spPr>
          <a:xfrm>
            <a:off x="4500562" y="2714620"/>
            <a:ext cx="535784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1400" dirty="0" smtClean="0">
                <a:solidFill>
                  <a:srgbClr val="FF0000"/>
                </a:solidFill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пълното превръщане на </a:t>
            </a:r>
            <a:r>
              <a:rPr lang="bg-BG" sz="1400" dirty="0" err="1" smtClean="0">
                <a:solidFill>
                  <a:srgbClr val="FF0000"/>
                </a:solidFill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метанол</a:t>
            </a:r>
            <a:r>
              <a:rPr lang="bg-BG" sz="1400" dirty="0" smtClean="0">
                <a:solidFill>
                  <a:srgbClr val="FF0000"/>
                </a:solidFill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en-US" sz="1400" dirty="0" smtClean="0">
              <a:solidFill>
                <a:srgbClr val="FF0000"/>
              </a:solidFill>
              <a:latin typeface="Garamond" pitchFamily="18" charset="0"/>
              <a:ea typeface="Times New Roman" pitchFamily="18" charset="0"/>
              <a:cs typeface="Times New Roman" pitchFamily="18" charset="0"/>
            </a:endParaRPr>
          </a:p>
          <a:p>
            <a:r>
              <a:rPr lang="bg-BG" sz="1400" dirty="0" smtClean="0">
                <a:solidFill>
                  <a:srgbClr val="FF0000"/>
                </a:solidFill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минимални следи от странични продукти </a:t>
            </a:r>
            <a:endParaRPr lang="en-US" sz="1400" dirty="0" smtClean="0">
              <a:solidFill>
                <a:srgbClr val="FF0000"/>
              </a:solidFill>
              <a:latin typeface="Garamond" pitchFamily="18" charset="0"/>
              <a:ea typeface="Times New Roman" pitchFamily="18" charset="0"/>
              <a:cs typeface="Times New Roman" pitchFamily="18" charset="0"/>
            </a:endParaRPr>
          </a:p>
          <a:p>
            <a:r>
              <a:rPr lang="bg-BG" sz="1400" dirty="0" smtClean="0">
                <a:solidFill>
                  <a:srgbClr val="FF0000"/>
                </a:solidFill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най-висока начална активност </a:t>
            </a:r>
            <a:r>
              <a:rPr lang="en-US" sz="1400" dirty="0" smtClean="0">
                <a:solidFill>
                  <a:srgbClr val="FF0000"/>
                </a:solidFill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lang="bg-BG" sz="1400" dirty="0" smtClean="0">
                <a:solidFill>
                  <a:srgbClr val="FF0000"/>
                </a:solidFill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 комбиниран </a:t>
            </a:r>
            <a:r>
              <a:rPr lang="bg-BG" sz="1400" dirty="0" err="1" smtClean="0">
                <a:solidFill>
                  <a:srgbClr val="FF0000"/>
                </a:solidFill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реформинг</a:t>
            </a:r>
            <a:r>
              <a:rPr lang="bg-BG" sz="1400" dirty="0" smtClean="0">
                <a:solidFill>
                  <a:srgbClr val="FF0000"/>
                </a:solidFill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. </a:t>
            </a:r>
            <a:endParaRPr lang="bg-BG" sz="1400" dirty="0">
              <a:latin typeface="Garamond" pitchFamily="18" charset="0"/>
            </a:endParaRPr>
          </a:p>
        </p:txBody>
      </p:sp>
      <p:sp>
        <p:nvSpPr>
          <p:cNvPr id="10" name="Дясна фигурна скоба 9"/>
          <p:cNvSpPr/>
          <p:nvPr/>
        </p:nvSpPr>
        <p:spPr>
          <a:xfrm rot="5400000">
            <a:off x="5429256" y="-571528"/>
            <a:ext cx="928694" cy="5643602"/>
          </a:xfrm>
          <a:prstGeom prst="rightBrace">
            <a:avLst>
              <a:gd name="adj1" fmla="val 41658"/>
              <a:gd name="adj2" fmla="val 49501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1" name="Правоъгълник 10"/>
          <p:cNvSpPr/>
          <p:nvPr/>
        </p:nvSpPr>
        <p:spPr>
          <a:xfrm>
            <a:off x="142844" y="2786058"/>
            <a:ext cx="20717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dirty="0" err="1" smtClean="0">
                <a:solidFill>
                  <a:srgbClr val="002060"/>
                </a:solidFill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редокси</a:t>
            </a:r>
            <a:r>
              <a:rPr lang="bg-BG" dirty="0" smtClean="0">
                <a:solidFill>
                  <a:srgbClr val="002060"/>
                </a:solidFill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 свойства </a:t>
            </a:r>
          </a:p>
          <a:p>
            <a:r>
              <a:rPr lang="bg-BG" dirty="0" smtClean="0">
                <a:solidFill>
                  <a:srgbClr val="002060"/>
                </a:solidFill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повърхностни </a:t>
            </a:r>
            <a:r>
              <a:rPr lang="bg-BG" dirty="0" err="1" smtClean="0">
                <a:solidFill>
                  <a:srgbClr val="002060"/>
                </a:solidFill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Cu</a:t>
            </a:r>
            <a:r>
              <a:rPr lang="bg-BG" baseline="30000" dirty="0" err="1" smtClean="0">
                <a:solidFill>
                  <a:srgbClr val="002060"/>
                </a:solidFill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+</a:t>
            </a:r>
            <a:r>
              <a:rPr lang="bg-BG" dirty="0" smtClean="0">
                <a:solidFill>
                  <a:srgbClr val="002060"/>
                </a:solidFill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 .</a:t>
            </a:r>
            <a:endParaRPr lang="bg-BG" dirty="0">
              <a:latin typeface="Garamond" pitchFamily="18" charset="0"/>
            </a:endParaRP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0" y="4643446"/>
            <a:ext cx="3714744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Cu/Zn </a:t>
            </a:r>
            <a:r>
              <a:rPr kumimoji="0" lang="bg-BG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катализатори в процес на частично окисление </a:t>
            </a:r>
            <a:r>
              <a:rPr kumimoji="0" lang="bg-BG" sz="1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синергичен</a:t>
            </a:r>
            <a:r>
              <a:rPr kumimoji="0" lang="bg-BG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 ефект,</a:t>
            </a:r>
            <a:r>
              <a:rPr kumimoji="0" lang="en-US" sz="14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 :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g-BG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bg-BG" sz="14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ii</a:t>
            </a:r>
            <a:r>
              <a:rPr kumimoji="0" lang="bg-BG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) промяна на електронните свойства на медта в резултат на близък контакт с цинковия оксид или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Garamond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g-BG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 (iv) в </a:t>
            </a:r>
            <a:r>
              <a:rPr kumimoji="0" lang="bg-BG" sz="1400" b="0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spillover</a:t>
            </a:r>
            <a:r>
              <a:rPr lang="bg-BG" sz="1400" dirty="0" smtClean="0">
                <a:solidFill>
                  <a:srgbClr val="002060"/>
                </a:solidFill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bg-BG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на водород между медта и цинковия оксид 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Garamond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 descr="F:\konkurs-2017-2018\TEMI\tema 1\kartinki presentaciq\катализатори\c5ra03508b-f7_hi-res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7686" y="4071942"/>
            <a:ext cx="3929090" cy="2428892"/>
          </a:xfrm>
          <a:prstGeom prst="rect">
            <a:avLst/>
          </a:prstGeom>
          <a:noFill/>
        </p:spPr>
      </p:pic>
      <p:sp>
        <p:nvSpPr>
          <p:cNvPr id="15" name="Текстово поле 14"/>
          <p:cNvSpPr txBox="1"/>
          <p:nvPr/>
        </p:nvSpPr>
        <p:spPr>
          <a:xfrm>
            <a:off x="4360808" y="4429132"/>
            <a:ext cx="1497076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Cu-</a:t>
            </a:r>
            <a:r>
              <a:rPr lang="en-US" sz="1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nanoparticles</a:t>
            </a:r>
            <a:endParaRPr lang="bg-BG" sz="1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2428860" y="6550223"/>
            <a:ext cx="458773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Calibri" pitchFamily="34" charset="0"/>
                <a:cs typeface="Times New Roman" pitchFamily="18" charset="0"/>
              </a:rPr>
              <a:t>J. Xi, Z. Wang, G. Lu, Applied Catalysis A: General 225 (2002) 77.</a:t>
            </a:r>
            <a:endParaRPr kumimoji="0" lang="en-US" sz="1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3" descr="http://www.astro.bas.bg/astronomy09/bas_bg.jpg"/>
          <p:cNvPicPr>
            <a:picLocks noChangeAspect="1" noChangeArrowheads="1"/>
          </p:cNvPicPr>
          <p:nvPr/>
        </p:nvPicPr>
        <p:blipFill>
          <a:blip r:embed="rId2" cstate="print"/>
          <a:srcRect r="2208" b="2589"/>
          <a:stretch>
            <a:fillRect/>
          </a:stretch>
        </p:blipFill>
        <p:spPr bwMode="auto">
          <a:xfrm>
            <a:off x="6228184" y="0"/>
            <a:ext cx="1582738" cy="10715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3" name="Picture 1"/>
          <p:cNvPicPr>
            <a:picLocks noChangeAspect="1" noChangeArrowheads="1"/>
          </p:cNvPicPr>
          <p:nvPr/>
        </p:nvPicPr>
        <p:blipFill>
          <a:blip r:embed="rId3" cstate="print"/>
          <a:srcRect l="81963" t="3880" b="36526"/>
          <a:stretch>
            <a:fillRect/>
          </a:stretch>
        </p:blipFill>
        <p:spPr bwMode="auto">
          <a:xfrm>
            <a:off x="7858125" y="0"/>
            <a:ext cx="1285875" cy="10001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5" name="Picture 2" descr="F:\konkurs-2017-2018\TEMI\tema 1\kartinki presentaciq\катализатори\catalysts-07-00183-g001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85720" y="4286257"/>
            <a:ext cx="3929090" cy="2286016"/>
          </a:xfrm>
          <a:prstGeom prst="rect">
            <a:avLst/>
          </a:prstGeom>
          <a:noFill/>
        </p:spPr>
      </p:pic>
      <p:sp>
        <p:nvSpPr>
          <p:cNvPr id="26" name="Правоъгълник 25"/>
          <p:cNvSpPr/>
          <p:nvPr/>
        </p:nvSpPr>
        <p:spPr>
          <a:xfrm>
            <a:off x="2285984" y="1857364"/>
            <a:ext cx="5286412" cy="830997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ru-RU" sz="1600" dirty="0" err="1" smtClean="0">
                <a:solidFill>
                  <a:prstClr val="black"/>
                </a:solidFill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изключително</a:t>
            </a:r>
            <a:r>
              <a:rPr lang="ru-RU" sz="1600" dirty="0" smtClean="0">
                <a:solidFill>
                  <a:prstClr val="black"/>
                </a:solidFill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prstClr val="black"/>
                </a:solidFill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висока</a:t>
            </a:r>
            <a:r>
              <a:rPr lang="ru-RU" sz="1600" b="1" dirty="0" smtClean="0">
                <a:solidFill>
                  <a:prstClr val="black"/>
                </a:solidFill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 СО и Н</a:t>
            </a:r>
            <a:r>
              <a:rPr lang="ru-RU" sz="1600" b="1" baseline="-30000" dirty="0" smtClean="0">
                <a:solidFill>
                  <a:prstClr val="black"/>
                </a:solidFill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lang="ru-RU" sz="1600" b="1" dirty="0" smtClean="0">
                <a:solidFill>
                  <a:prstClr val="black"/>
                </a:solidFill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smtClean="0">
                <a:solidFill>
                  <a:prstClr val="black"/>
                </a:solidFill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prstClr val="black"/>
                </a:solidFill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селективност</a:t>
            </a:r>
            <a:r>
              <a:rPr lang="ru-RU" sz="1600" b="1" dirty="0" smtClean="0">
                <a:solidFill>
                  <a:prstClr val="black"/>
                </a:solidFill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en-US" sz="1600" b="1" dirty="0" smtClean="0">
              <a:solidFill>
                <a:prstClr val="black"/>
              </a:solidFill>
              <a:latin typeface="Garamond" pitchFamily="18" charset="0"/>
              <a:ea typeface="Times New Roman" pitchFamily="18" charset="0"/>
              <a:cs typeface="Times New Roman" pitchFamily="18" charset="0"/>
            </a:endParaRPr>
          </a:p>
          <a:p>
            <a:r>
              <a:rPr lang="bg-BG" sz="1600" b="1" dirty="0" smtClean="0">
                <a:solidFill>
                  <a:prstClr val="black"/>
                </a:solidFill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90 % </a:t>
            </a:r>
            <a:r>
              <a:rPr lang="bg-BG" sz="1600" dirty="0" smtClean="0">
                <a:solidFill>
                  <a:prstClr val="black"/>
                </a:solidFill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превръщане на </a:t>
            </a:r>
            <a:r>
              <a:rPr lang="bg-BG" sz="1600" dirty="0" err="1" smtClean="0">
                <a:solidFill>
                  <a:prstClr val="black"/>
                </a:solidFill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метанол</a:t>
            </a:r>
            <a:r>
              <a:rPr lang="bg-BG" sz="1600" dirty="0" smtClean="0">
                <a:solidFill>
                  <a:prstClr val="black"/>
                </a:solidFill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prstClr val="black"/>
                </a:solidFill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1600" dirty="0" err="1" smtClean="0">
                <a:solidFill>
                  <a:prstClr val="black"/>
                </a:solidFill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температури</a:t>
            </a:r>
            <a:r>
              <a:rPr lang="ru-RU" sz="1600" dirty="0" smtClean="0">
                <a:solidFill>
                  <a:prstClr val="black"/>
                </a:solidFill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  на </a:t>
            </a:r>
            <a:r>
              <a:rPr lang="ru-RU" sz="1600" dirty="0" err="1" smtClean="0">
                <a:solidFill>
                  <a:prstClr val="black"/>
                </a:solidFill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превръщане</a:t>
            </a:r>
            <a:r>
              <a:rPr lang="ru-RU" sz="1600" dirty="0" smtClean="0">
                <a:solidFill>
                  <a:prstClr val="black"/>
                </a:solidFill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 (</a:t>
            </a:r>
            <a:r>
              <a:rPr lang="ru-RU" sz="1600" b="1" dirty="0" smtClean="0">
                <a:solidFill>
                  <a:prstClr val="black"/>
                </a:solidFill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470 К- 600 К</a:t>
            </a:r>
            <a:r>
              <a:rPr lang="ru-RU" sz="1600" dirty="0" smtClean="0">
                <a:solidFill>
                  <a:prstClr val="black"/>
                </a:solidFill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).</a:t>
            </a:r>
            <a:r>
              <a:rPr lang="ru-RU" sz="1600" dirty="0" smtClean="0">
                <a:solidFill>
                  <a:srgbClr val="002060"/>
                </a:solidFill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bg-BG" sz="1600" dirty="0">
              <a:latin typeface="Garamond" pitchFamily="18" charset="0"/>
            </a:endParaRPr>
          </a:p>
        </p:txBody>
      </p:sp>
      <p:sp>
        <p:nvSpPr>
          <p:cNvPr id="27" name="Правоъгълник 26"/>
          <p:cNvSpPr/>
          <p:nvPr/>
        </p:nvSpPr>
        <p:spPr>
          <a:xfrm>
            <a:off x="214282" y="3143248"/>
            <a:ext cx="51435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1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Изследвания в </a:t>
            </a:r>
            <a:r>
              <a:rPr lang="bg-BG" sz="1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изотермични</a:t>
            </a:r>
            <a:r>
              <a:rPr lang="bg-BG" sz="1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 условия</a:t>
            </a:r>
            <a:r>
              <a:rPr lang="ru-RU" sz="1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(10 часа, 570 К):</a:t>
            </a:r>
          </a:p>
          <a:p>
            <a:r>
              <a:rPr lang="ru-RU" sz="1600" dirty="0" err="1" smtClean="0">
                <a:solidFill>
                  <a:srgbClr val="FF0000"/>
                </a:solidFill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дезактивиране</a:t>
            </a:r>
            <a:r>
              <a:rPr lang="ru-RU" sz="1600" dirty="0" smtClean="0">
                <a:solidFill>
                  <a:prstClr val="black"/>
                </a:solidFill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 ( </a:t>
            </a:r>
            <a:r>
              <a:rPr lang="ru-RU" sz="1600" dirty="0" err="1" smtClean="0">
                <a:solidFill>
                  <a:prstClr val="black"/>
                </a:solidFill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първите</a:t>
            </a:r>
            <a:r>
              <a:rPr lang="ru-RU" sz="1600" dirty="0" smtClean="0">
                <a:solidFill>
                  <a:prstClr val="black"/>
                </a:solidFill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prstClr val="black"/>
                </a:solidFill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няколко</a:t>
            </a:r>
            <a:r>
              <a:rPr lang="ru-RU" sz="1600" dirty="0" smtClean="0">
                <a:solidFill>
                  <a:prstClr val="black"/>
                </a:solidFill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 часа)  </a:t>
            </a:r>
          </a:p>
          <a:p>
            <a:r>
              <a:rPr lang="ru-RU" sz="1600" dirty="0" smtClean="0">
                <a:solidFill>
                  <a:srgbClr val="FF0000"/>
                </a:solidFill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причина </a:t>
            </a:r>
            <a:r>
              <a:rPr lang="ru-RU" sz="1600" dirty="0" smtClean="0">
                <a:solidFill>
                  <a:prstClr val="black"/>
                </a:solidFill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lang="ru-RU" sz="1600" dirty="0" err="1" smtClean="0">
                <a:solidFill>
                  <a:prstClr val="black"/>
                </a:solidFill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формирането</a:t>
            </a:r>
            <a:r>
              <a:rPr lang="ru-RU" sz="1600" dirty="0" smtClean="0">
                <a:solidFill>
                  <a:prstClr val="black"/>
                </a:solidFill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 на </a:t>
            </a:r>
            <a:r>
              <a:rPr lang="bg-BG" sz="16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CuZn</a:t>
            </a:r>
            <a:r>
              <a:rPr lang="ru-RU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 сплав </a:t>
            </a:r>
            <a:endParaRPr lang="bg-BG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</p:txBody>
      </p:sp>
      <p:sp>
        <p:nvSpPr>
          <p:cNvPr id="28" name="Правоъгълник 27"/>
          <p:cNvSpPr/>
          <p:nvPr/>
        </p:nvSpPr>
        <p:spPr>
          <a:xfrm>
            <a:off x="4929190" y="4000504"/>
            <a:ext cx="421481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err="1" smtClean="0">
                <a:solidFill>
                  <a:srgbClr val="FF0000"/>
                </a:solidFill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Проблеми</a:t>
            </a:r>
            <a:r>
              <a:rPr lang="ru-RU" sz="2000" b="1" dirty="0" smtClean="0">
                <a:solidFill>
                  <a:srgbClr val="FF0000"/>
                </a:solidFill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 с </a:t>
            </a:r>
            <a:r>
              <a:rPr lang="ru-RU" sz="2000" b="1" dirty="0" err="1" smtClean="0">
                <a:solidFill>
                  <a:srgbClr val="FF0000"/>
                </a:solidFill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дезактивацията</a:t>
            </a:r>
            <a:r>
              <a:rPr lang="ru-RU" sz="2000" b="1" dirty="0" smtClean="0">
                <a:solidFill>
                  <a:srgbClr val="FF0000"/>
                </a:solidFill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lang="ru-RU" sz="2000" b="1" dirty="0" smtClean="0">
                <a:solidFill>
                  <a:srgbClr val="FF0000"/>
                </a:solidFill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bg-BG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Cu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/</a:t>
            </a:r>
            <a:r>
              <a:rPr lang="bg-BG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ZnO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!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solidFill>
                <a:prstClr val="black"/>
              </a:solidFill>
              <a:latin typeface="Garamond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Правоъгълник 28"/>
          <p:cNvSpPr/>
          <p:nvPr/>
        </p:nvSpPr>
        <p:spPr>
          <a:xfrm>
            <a:off x="0" y="142852"/>
            <a:ext cx="544411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b="1" dirty="0" smtClean="0">
                <a:latin typeface="Garamond" pitchFamily="18" charset="0"/>
              </a:rPr>
              <a:t>ПОЛУЧАВАНЕ НА ВОДОРОД ОТ </a:t>
            </a:r>
            <a:r>
              <a:rPr lang="bg-BG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МЕТАНОЛ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…</a:t>
            </a:r>
          </a:p>
          <a:p>
            <a:r>
              <a:rPr lang="bg-BG" b="1" dirty="0" smtClean="0">
                <a:solidFill>
                  <a:srgbClr val="0070C0"/>
                </a:solidFill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катализатори на основата на </a:t>
            </a:r>
            <a:r>
              <a:rPr lang="bg-BG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преходни метали</a:t>
            </a:r>
            <a:endParaRPr lang="bg-BG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  <a:p>
            <a:endParaRPr lang="bg-BG" b="1" dirty="0"/>
          </a:p>
        </p:txBody>
      </p:sp>
      <p:sp>
        <p:nvSpPr>
          <p:cNvPr id="13" name="Правоъгълник 12"/>
          <p:cNvSpPr/>
          <p:nvPr/>
        </p:nvSpPr>
        <p:spPr>
          <a:xfrm>
            <a:off x="214282" y="1142984"/>
            <a:ext cx="5715008" cy="369332"/>
          </a:xfrm>
          <a:prstGeom prst="rect">
            <a:avLst/>
          </a:prstGeom>
          <a:ln w="6350"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r>
              <a:rPr lang="bg-BG" b="1" dirty="0" smtClean="0">
                <a:solidFill>
                  <a:srgbClr val="002060"/>
                </a:solidFill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ПРОЦЕС НА РАЗПАДАНЕ НА МЕТАНОЛ</a:t>
            </a:r>
            <a:endParaRPr lang="bg-BG" b="1" dirty="0" smtClean="0">
              <a:solidFill>
                <a:prstClr val="black"/>
              </a:solidFill>
              <a:latin typeface="Garamond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авоъгълник 13"/>
          <p:cNvSpPr/>
          <p:nvPr/>
        </p:nvSpPr>
        <p:spPr>
          <a:xfrm>
            <a:off x="214282" y="2000240"/>
            <a:ext cx="16369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sz="2800" b="1" dirty="0" err="1" smtClean="0">
                <a:solidFill>
                  <a:prstClr val="black"/>
                </a:solidFill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Cu</a:t>
            </a:r>
            <a:r>
              <a:rPr lang="ru-RU" sz="2800" b="1" dirty="0" smtClean="0">
                <a:solidFill>
                  <a:prstClr val="black"/>
                </a:solidFill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/</a:t>
            </a:r>
            <a:r>
              <a:rPr lang="bg-BG" sz="2800" b="1" dirty="0" err="1" smtClean="0">
                <a:solidFill>
                  <a:prstClr val="black"/>
                </a:solidFill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ZnO</a:t>
            </a:r>
            <a:r>
              <a:rPr lang="ru-RU" sz="2800" b="1" dirty="0" smtClean="0">
                <a:solidFill>
                  <a:prstClr val="black"/>
                </a:solidFill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bg-BG" sz="2800" dirty="0" smtClean="0">
              <a:solidFill>
                <a:prstClr val="black"/>
              </a:solidFill>
              <a:latin typeface="Garamond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авоъгълник 14"/>
          <p:cNvSpPr/>
          <p:nvPr/>
        </p:nvSpPr>
        <p:spPr>
          <a:xfrm>
            <a:off x="2214546" y="6581001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i="1" dirty="0" smtClean="0">
                <a:latin typeface="Garamond" pitchFamily="18" charset="0"/>
              </a:rPr>
              <a:t>S. Lin, T. Hsiao, L. Chen, Applied Catalysis A: General 360 (2009) 226.</a:t>
            </a:r>
            <a:endParaRPr lang="bg-BG" sz="1200" i="1" dirty="0"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1923" b="19512"/>
          <a:stretch>
            <a:fillRect/>
          </a:stretch>
        </p:blipFill>
        <p:spPr bwMode="auto">
          <a:xfrm>
            <a:off x="4857752" y="3857628"/>
            <a:ext cx="4071934" cy="2857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1923" b="14999"/>
          <a:stretch>
            <a:fillRect/>
          </a:stretch>
        </p:blipFill>
        <p:spPr bwMode="auto">
          <a:xfrm>
            <a:off x="0" y="3786190"/>
            <a:ext cx="3929058" cy="2857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3" descr="http://www.astro.bas.bg/astronomy09/bas_bg.jpg"/>
          <p:cNvPicPr>
            <a:picLocks noChangeAspect="1" noChangeArrowheads="1"/>
          </p:cNvPicPr>
          <p:nvPr/>
        </p:nvPicPr>
        <p:blipFill>
          <a:blip r:embed="rId4" cstate="print"/>
          <a:srcRect r="2208" b="2589"/>
          <a:stretch>
            <a:fillRect/>
          </a:stretch>
        </p:blipFill>
        <p:spPr bwMode="auto">
          <a:xfrm>
            <a:off x="6228184" y="0"/>
            <a:ext cx="1582738" cy="10715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5" cstate="print"/>
          <a:srcRect l="81963" t="3880" b="36526"/>
          <a:stretch>
            <a:fillRect/>
          </a:stretch>
        </p:blipFill>
        <p:spPr bwMode="auto">
          <a:xfrm>
            <a:off x="7858125" y="0"/>
            <a:ext cx="1285875" cy="10001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Правоъгълник 7"/>
          <p:cNvSpPr/>
          <p:nvPr/>
        </p:nvSpPr>
        <p:spPr>
          <a:xfrm>
            <a:off x="0" y="142852"/>
            <a:ext cx="544411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b="1" dirty="0" smtClean="0">
                <a:latin typeface="Garamond" pitchFamily="18" charset="0"/>
              </a:rPr>
              <a:t>ПОЛУЧАВАНЕ НА ВОДОРОД ОТ </a:t>
            </a:r>
            <a:r>
              <a:rPr lang="bg-BG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МЕТАНОЛ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…</a:t>
            </a:r>
          </a:p>
          <a:p>
            <a:r>
              <a:rPr lang="bg-BG" b="1" dirty="0" smtClean="0">
                <a:solidFill>
                  <a:srgbClr val="0070C0"/>
                </a:solidFill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катализатори на основата на </a:t>
            </a:r>
            <a:r>
              <a:rPr lang="bg-BG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преходни метали</a:t>
            </a:r>
            <a:endParaRPr lang="bg-BG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  <a:p>
            <a:endParaRPr lang="bg-BG" b="1" dirty="0"/>
          </a:p>
        </p:txBody>
      </p:sp>
      <p:pic>
        <p:nvPicPr>
          <p:cNvPr id="6" name="Picture 1" descr="F:\konkurs-2017-2018\TEMI\tema 1\kartinki presentaciq\170323141417_1_900x600.jpg"/>
          <p:cNvPicPr>
            <a:picLocks noChangeAspect="1" noChangeArrowheads="1"/>
          </p:cNvPicPr>
          <p:nvPr/>
        </p:nvPicPr>
        <p:blipFill>
          <a:blip r:embed="rId6" cstate="print"/>
          <a:srcRect l="37879" t="58333" r="37878" b="4166"/>
          <a:stretch>
            <a:fillRect/>
          </a:stretch>
        </p:blipFill>
        <p:spPr bwMode="auto">
          <a:xfrm>
            <a:off x="2285984" y="857232"/>
            <a:ext cx="1143008" cy="12858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1" descr="F:\konkurs-2017-2018\TEMI\tema 1\kartinki presentaciq\170323141417_1_900x600.jpg"/>
          <p:cNvPicPr>
            <a:picLocks noChangeAspect="1" noChangeArrowheads="1"/>
          </p:cNvPicPr>
          <p:nvPr/>
        </p:nvPicPr>
        <p:blipFill>
          <a:blip r:embed="rId6" cstate="print"/>
          <a:srcRect l="67875" t="33124" r="6367" b="29375"/>
          <a:stretch>
            <a:fillRect/>
          </a:stretch>
        </p:blipFill>
        <p:spPr bwMode="auto">
          <a:xfrm>
            <a:off x="4500562" y="857232"/>
            <a:ext cx="1214446" cy="12858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1" descr="F:\konkurs-2017-2018\TEMI\tema 1\kartinki presentaciq\170323141417_1_900x600.jpg"/>
          <p:cNvPicPr>
            <a:picLocks noChangeAspect="1" noChangeArrowheads="1"/>
          </p:cNvPicPr>
          <p:nvPr/>
        </p:nvPicPr>
        <p:blipFill>
          <a:blip r:embed="rId6" cstate="print"/>
          <a:srcRect l="37879" t="14583" r="36363" b="52083"/>
          <a:stretch>
            <a:fillRect/>
          </a:stretch>
        </p:blipFill>
        <p:spPr bwMode="auto">
          <a:xfrm>
            <a:off x="142844" y="928670"/>
            <a:ext cx="1214446" cy="11430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Стрелка надясно 9"/>
          <p:cNvSpPr/>
          <p:nvPr/>
        </p:nvSpPr>
        <p:spPr>
          <a:xfrm>
            <a:off x="3500430" y="1285860"/>
            <a:ext cx="857256" cy="35719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2" name="Правоъгълник 11"/>
          <p:cNvSpPr/>
          <p:nvPr/>
        </p:nvSpPr>
        <p:spPr>
          <a:xfrm>
            <a:off x="5857884" y="1261576"/>
            <a:ext cx="3071802" cy="738664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prstClr val="black"/>
                </a:solidFill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РЕДУКЦИЯ И ПОСЛЕДВАЩА АГЛОМЕРАЦИЯ НА НАНЕСЕНАТА МЕДНА ФАЗА </a:t>
            </a:r>
            <a:endParaRPr lang="bg-BG" sz="1400" dirty="0"/>
          </a:p>
        </p:txBody>
      </p:sp>
      <p:sp>
        <p:nvSpPr>
          <p:cNvPr id="14" name="Стрелка надясно 13"/>
          <p:cNvSpPr/>
          <p:nvPr/>
        </p:nvSpPr>
        <p:spPr>
          <a:xfrm>
            <a:off x="1357290" y="1285860"/>
            <a:ext cx="857256" cy="35719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5" name="Правоъгълник 14"/>
          <p:cNvSpPr/>
          <p:nvPr/>
        </p:nvSpPr>
        <p:spPr>
          <a:xfrm>
            <a:off x="0" y="2934298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>
                <a:solidFill>
                  <a:prstClr val="black"/>
                </a:solidFill>
                <a:latin typeface="Garamond" pitchFamily="18" charset="0"/>
                <a:ea typeface="AdvP4DF60E"/>
                <a:cs typeface="Times New Roman" pitchFamily="18" charset="0"/>
              </a:rPr>
              <a:t>подобряване</a:t>
            </a:r>
            <a:r>
              <a:rPr lang="ru-RU" b="1" dirty="0" smtClean="0">
                <a:solidFill>
                  <a:prstClr val="black"/>
                </a:solidFill>
                <a:latin typeface="Garamond" pitchFamily="18" charset="0"/>
                <a:ea typeface="AdvP4DF60E"/>
                <a:cs typeface="Times New Roman" pitchFamily="18" charset="0"/>
              </a:rPr>
              <a:t> на </a:t>
            </a:r>
            <a:r>
              <a:rPr lang="ru-RU" b="1" dirty="0" err="1" smtClean="0">
                <a:solidFill>
                  <a:prstClr val="black"/>
                </a:solidFill>
                <a:latin typeface="Garamond" pitchFamily="18" charset="0"/>
                <a:ea typeface="AdvP4DF60E"/>
                <a:cs typeface="Times New Roman" pitchFamily="18" charset="0"/>
              </a:rPr>
              <a:t>стабилността</a:t>
            </a:r>
            <a:r>
              <a:rPr lang="ru-RU" b="1" dirty="0" smtClean="0">
                <a:solidFill>
                  <a:prstClr val="black"/>
                </a:solidFill>
                <a:latin typeface="Garamond" pitchFamily="18" charset="0"/>
                <a:ea typeface="AdvP4DF60E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prstClr val="black"/>
                </a:solidFill>
                <a:latin typeface="Garamond" pitchFamily="18" charset="0"/>
                <a:ea typeface="AdvP4DF60E"/>
                <a:cs typeface="Times New Roman" pitchFamily="18" charset="0"/>
              </a:rPr>
              <a:t>на</a:t>
            </a:r>
            <a:r>
              <a:rPr lang="ru-RU" b="1" dirty="0" smtClean="0">
                <a:solidFill>
                  <a:prstClr val="black"/>
                </a:solidFill>
                <a:latin typeface="Garamond" pitchFamily="18" charset="0"/>
                <a:ea typeface="AdvP4DF60E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prstClr val="black"/>
                </a:solidFill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Cu/Zn </a:t>
            </a:r>
            <a:r>
              <a:rPr lang="bg-BG" b="1" dirty="0" smtClean="0">
                <a:solidFill>
                  <a:prstClr val="black"/>
                </a:solidFill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катализатори</a:t>
            </a:r>
            <a:endParaRPr lang="bg-BG" dirty="0" smtClean="0">
              <a:solidFill>
                <a:prstClr val="black"/>
              </a:solidFill>
              <a:latin typeface="Garamond" pitchFamily="18" charset="0"/>
              <a:ea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Ni- </a:t>
            </a:r>
            <a:r>
              <a:rPr lang="ru-RU" dirty="0" err="1" smtClean="0">
                <a:solidFill>
                  <a:srgbClr val="000000"/>
                </a:solidFill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предотвратява</a:t>
            </a:r>
            <a:r>
              <a:rPr lang="en-US" dirty="0" smtClean="0">
                <a:solidFill>
                  <a:srgbClr val="000000"/>
                </a:solidFill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образуването</a:t>
            </a:r>
            <a:r>
              <a:rPr lang="ru-RU" dirty="0" smtClean="0">
                <a:solidFill>
                  <a:srgbClr val="000000"/>
                </a:solidFill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 на </a:t>
            </a:r>
            <a:r>
              <a:rPr lang="bg-BG" dirty="0" err="1" smtClean="0">
                <a:solidFill>
                  <a:srgbClr val="000000"/>
                </a:solidFill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CuZn</a:t>
            </a:r>
            <a:r>
              <a:rPr lang="ru-RU" dirty="0" smtClean="0">
                <a:solidFill>
                  <a:srgbClr val="000000"/>
                </a:solidFill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 сплав</a:t>
            </a:r>
            <a:r>
              <a:rPr lang="ru-RU" dirty="0" smtClean="0">
                <a:latin typeface="Garamond" pitchFamily="18" charset="0"/>
                <a:ea typeface="AdvP4DF60E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srgbClr val="000000"/>
                </a:solidFill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повишава</a:t>
            </a:r>
            <a:r>
              <a:rPr lang="ru-RU" dirty="0" smtClean="0">
                <a:solidFill>
                  <a:srgbClr val="000000"/>
                </a:solidFill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дисперсността</a:t>
            </a:r>
            <a:r>
              <a:rPr lang="ru-RU" dirty="0" smtClean="0">
                <a:solidFill>
                  <a:srgbClr val="000000"/>
                </a:solidFill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 на </a:t>
            </a:r>
            <a:r>
              <a:rPr lang="bg-BG" dirty="0" err="1" smtClean="0">
                <a:solidFill>
                  <a:srgbClr val="000000"/>
                </a:solidFill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Cu</a:t>
            </a:r>
            <a:r>
              <a:rPr lang="ru-RU" dirty="0" smtClean="0">
                <a:solidFill>
                  <a:srgbClr val="000000"/>
                </a:solidFill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частици</a:t>
            </a:r>
            <a:r>
              <a:rPr lang="ru-RU" dirty="0" smtClean="0">
                <a:solidFill>
                  <a:srgbClr val="000000"/>
                </a:solidFill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dirty="0" smtClean="0">
                <a:solidFill>
                  <a:srgbClr val="000000"/>
                </a:solidFill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1 </a:t>
            </a:r>
            <a:r>
              <a:rPr lang="en-US" dirty="0" smtClean="0">
                <a:solidFill>
                  <a:srgbClr val="000000"/>
                </a:solidFill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wt. % </a:t>
            </a:r>
            <a:r>
              <a:rPr lang="bg-BG" dirty="0" err="1" smtClean="0">
                <a:solidFill>
                  <a:srgbClr val="000000"/>
                </a:solidFill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Ni</a:t>
            </a:r>
            <a:r>
              <a:rPr lang="ru-RU" dirty="0" smtClean="0">
                <a:solidFill>
                  <a:srgbClr val="000000"/>
                </a:solidFill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силно</a:t>
            </a:r>
            <a:r>
              <a:rPr lang="ru-RU" dirty="0" smtClean="0">
                <a:solidFill>
                  <a:srgbClr val="000000"/>
                </a:solidFill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повлиява</a:t>
            </a:r>
            <a:r>
              <a:rPr lang="ru-RU" dirty="0" smtClean="0">
                <a:solidFill>
                  <a:srgbClr val="000000"/>
                </a:solidFill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каталитичната</a:t>
            </a:r>
            <a:r>
              <a:rPr lang="ru-RU" dirty="0" smtClean="0">
                <a:solidFill>
                  <a:srgbClr val="000000"/>
                </a:solidFill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активност</a:t>
            </a:r>
            <a:r>
              <a:rPr lang="ru-RU" dirty="0" smtClean="0">
                <a:solidFill>
                  <a:srgbClr val="000000"/>
                </a:solidFill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 (450 К), а СО и Н</a:t>
            </a:r>
            <a:r>
              <a:rPr lang="ru-RU" sz="1400" dirty="0" smtClean="0">
                <a:solidFill>
                  <a:srgbClr val="000000"/>
                </a:solidFill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2 </a:t>
            </a:r>
            <a:r>
              <a:rPr lang="ru-RU" dirty="0" err="1" smtClean="0">
                <a:solidFill>
                  <a:srgbClr val="000000"/>
                </a:solidFill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селективност</a:t>
            </a:r>
            <a:r>
              <a:rPr lang="ru-RU" dirty="0" smtClean="0">
                <a:solidFill>
                  <a:srgbClr val="000000"/>
                </a:solidFill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 (93%)</a:t>
            </a:r>
            <a:endParaRPr lang="bg-BG" dirty="0"/>
          </a:p>
        </p:txBody>
      </p:sp>
      <p:cxnSp>
        <p:nvCxnSpPr>
          <p:cNvPr id="17" name="Право съединение 16"/>
          <p:cNvCxnSpPr/>
          <p:nvPr/>
        </p:nvCxnSpPr>
        <p:spPr>
          <a:xfrm>
            <a:off x="357158" y="2571744"/>
            <a:ext cx="8501122" cy="0"/>
          </a:xfrm>
          <a:prstGeom prst="line">
            <a:avLst/>
          </a:prstGeom>
          <a:ln w="635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авоъгълник 19"/>
          <p:cNvSpPr/>
          <p:nvPr/>
        </p:nvSpPr>
        <p:spPr>
          <a:xfrm>
            <a:off x="3000396" y="6581001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i="1" dirty="0" smtClean="0">
                <a:latin typeface="Garamond" pitchFamily="18" charset="0"/>
              </a:rPr>
              <a:t>J. Xi et al. / Applied Catalysis A: General 225 (20</a:t>
            </a:r>
            <a:r>
              <a:rPr lang="bg-BG" sz="1200" i="1" dirty="0" smtClean="0">
                <a:latin typeface="Garamond" pitchFamily="18" charset="0"/>
              </a:rPr>
              <a:t>1</a:t>
            </a:r>
            <a:r>
              <a:rPr lang="en-US" sz="1200" i="1" dirty="0" smtClean="0">
                <a:latin typeface="Garamond" pitchFamily="18" charset="0"/>
              </a:rPr>
              <a:t>2) 77–86</a:t>
            </a:r>
            <a:endParaRPr lang="bg-BG" sz="1200" dirty="0">
              <a:latin typeface="Garamond" pitchFamily="18" charset="0"/>
            </a:endParaRPr>
          </a:p>
        </p:txBody>
      </p:sp>
      <p:sp>
        <p:nvSpPr>
          <p:cNvPr id="21" name="Правоъгълник 20"/>
          <p:cNvSpPr/>
          <p:nvPr/>
        </p:nvSpPr>
        <p:spPr>
          <a:xfrm>
            <a:off x="642910" y="1928802"/>
            <a:ext cx="35782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b="1" i="1" u="sng" dirty="0" smtClean="0">
                <a:solidFill>
                  <a:srgbClr val="002060"/>
                </a:solidFill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Процес на разпадане на </a:t>
            </a:r>
            <a:r>
              <a:rPr lang="bg-BG" b="1" i="1" u="sng" dirty="0" err="1" smtClean="0">
                <a:solidFill>
                  <a:srgbClr val="002060"/>
                </a:solidFill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метанол</a:t>
            </a:r>
            <a:endParaRPr lang="en-US" b="1" i="1" u="sng" dirty="0" smtClean="0">
              <a:solidFill>
                <a:prstClr val="black"/>
              </a:solidFill>
              <a:latin typeface="Garamond" pitchFamily="18" charset="0"/>
              <a:ea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F:\konkurs-2017-2018\TEMI\tema 1\kartinki presentaciq\катализатори\Geto0.gif"/>
          <p:cNvPicPr>
            <a:picLocks noChangeAspect="1" noChangeArrowheads="1"/>
          </p:cNvPicPr>
          <p:nvPr/>
        </p:nvPicPr>
        <p:blipFill>
          <a:blip r:embed="rId2" cstate="print"/>
          <a:srcRect l="10913" r="13354" b="20634"/>
          <a:stretch>
            <a:fillRect/>
          </a:stretch>
        </p:blipFill>
        <p:spPr bwMode="auto">
          <a:xfrm>
            <a:off x="0" y="4954611"/>
            <a:ext cx="2071638" cy="1474785"/>
          </a:xfrm>
          <a:prstGeom prst="rect">
            <a:avLst/>
          </a:prstGeom>
          <a:noFill/>
        </p:spPr>
      </p:pic>
      <p:pic>
        <p:nvPicPr>
          <p:cNvPr id="3" name="Picture 3" descr="http://www.astro.bas.bg/astronomy09/bas_bg.jpg"/>
          <p:cNvPicPr>
            <a:picLocks noChangeAspect="1" noChangeArrowheads="1"/>
          </p:cNvPicPr>
          <p:nvPr/>
        </p:nvPicPr>
        <p:blipFill>
          <a:blip r:embed="rId3" cstate="print"/>
          <a:srcRect r="2208" b="2589"/>
          <a:stretch>
            <a:fillRect/>
          </a:stretch>
        </p:blipFill>
        <p:spPr bwMode="auto">
          <a:xfrm>
            <a:off x="6228184" y="0"/>
            <a:ext cx="1582738" cy="10715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4" cstate="print"/>
          <a:srcRect l="81963" t="3880" b="36526"/>
          <a:stretch>
            <a:fillRect/>
          </a:stretch>
        </p:blipFill>
        <p:spPr bwMode="auto">
          <a:xfrm>
            <a:off x="7858125" y="0"/>
            <a:ext cx="1285875" cy="10001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Правоъгълник 5"/>
          <p:cNvSpPr/>
          <p:nvPr/>
        </p:nvSpPr>
        <p:spPr>
          <a:xfrm>
            <a:off x="0" y="142852"/>
            <a:ext cx="544411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b="1" dirty="0" smtClean="0">
                <a:latin typeface="Garamond" pitchFamily="18" charset="0"/>
              </a:rPr>
              <a:t>ПОЛУЧАВАНЕ НА ВОДОРОД ОТ </a:t>
            </a:r>
            <a:r>
              <a:rPr lang="bg-BG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МЕТАНОЛ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…</a:t>
            </a:r>
          </a:p>
          <a:p>
            <a:r>
              <a:rPr lang="bg-BG" b="1" dirty="0" smtClean="0">
                <a:solidFill>
                  <a:srgbClr val="0070C0"/>
                </a:solidFill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катализатори на основата на </a:t>
            </a:r>
            <a:r>
              <a:rPr lang="bg-BG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преходни метали</a:t>
            </a:r>
            <a:endParaRPr lang="bg-BG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  <a:p>
            <a:endParaRPr lang="bg-BG" b="1" dirty="0"/>
          </a:p>
        </p:txBody>
      </p:sp>
      <p:sp>
        <p:nvSpPr>
          <p:cNvPr id="9" name="Правоъгълник 8"/>
          <p:cNvSpPr/>
          <p:nvPr/>
        </p:nvSpPr>
        <p:spPr>
          <a:xfrm>
            <a:off x="2214546" y="1214422"/>
            <a:ext cx="30718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Cu- </a:t>
            </a:r>
            <a:r>
              <a:rPr lang="en-US" sz="2400" b="1" dirty="0" err="1" smtClean="0">
                <a:solidFill>
                  <a:srgbClr val="0070C0"/>
                </a:solidFill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Mn</a:t>
            </a:r>
            <a:r>
              <a:rPr lang="en-US" b="1" dirty="0" smtClean="0">
                <a:solidFill>
                  <a:prstClr val="black"/>
                </a:solidFill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/AC </a:t>
            </a:r>
            <a:r>
              <a:rPr lang="bg-BG" b="1" dirty="0" smtClean="0">
                <a:solidFill>
                  <a:prstClr val="black"/>
                </a:solidFill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катализатори</a:t>
            </a:r>
          </a:p>
        </p:txBody>
      </p:sp>
      <p:sp>
        <p:nvSpPr>
          <p:cNvPr id="10" name="Правоъгълник 9"/>
          <p:cNvSpPr/>
          <p:nvPr/>
        </p:nvSpPr>
        <p:spPr>
          <a:xfrm>
            <a:off x="2143108" y="1689075"/>
            <a:ext cx="321471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solidFill>
                  <a:prstClr val="black"/>
                </a:solidFill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Значителен </a:t>
            </a:r>
            <a:r>
              <a:rPr lang="ru-RU" sz="1400" dirty="0" err="1" smtClean="0">
                <a:solidFill>
                  <a:prstClr val="black"/>
                </a:solidFill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ефект</a:t>
            </a:r>
            <a:r>
              <a:rPr lang="ru-RU" sz="1400" dirty="0" smtClean="0">
                <a:solidFill>
                  <a:prstClr val="black"/>
                </a:solidFill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prstClr val="black"/>
                </a:solidFill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върху</a:t>
            </a:r>
            <a:r>
              <a:rPr lang="ru-RU" sz="1400" dirty="0" smtClean="0">
                <a:solidFill>
                  <a:prstClr val="black"/>
                </a:solidFill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lang="ru-RU" sz="1400" dirty="0" err="1" smtClean="0">
                <a:solidFill>
                  <a:prstClr val="black"/>
                </a:solidFill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каталитичните</a:t>
            </a:r>
            <a:r>
              <a:rPr lang="ru-RU" sz="1400" dirty="0" smtClean="0">
                <a:solidFill>
                  <a:prstClr val="black"/>
                </a:solidFill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 свойства; </a:t>
            </a:r>
            <a:r>
              <a:rPr lang="ru-RU" sz="1400" dirty="0" err="1" smtClean="0">
                <a:solidFill>
                  <a:prstClr val="black"/>
                </a:solidFill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зависи</a:t>
            </a:r>
            <a:r>
              <a:rPr lang="ru-RU" sz="1400" dirty="0" smtClean="0">
                <a:solidFill>
                  <a:prstClr val="black"/>
                </a:solidFill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 от </a:t>
            </a:r>
            <a:r>
              <a:rPr lang="ru-RU" sz="1400" dirty="0" err="1" smtClean="0">
                <a:solidFill>
                  <a:prstClr val="black"/>
                </a:solidFill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състава</a:t>
            </a:r>
            <a:r>
              <a:rPr lang="ru-RU" sz="1400" dirty="0" smtClean="0">
                <a:solidFill>
                  <a:prstClr val="black"/>
                </a:solidFill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; при </a:t>
            </a:r>
            <a:r>
              <a:rPr lang="ru-RU" sz="1400" dirty="0" err="1" smtClean="0">
                <a:solidFill>
                  <a:prstClr val="black"/>
                </a:solidFill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еквимоларно</a:t>
            </a:r>
            <a:r>
              <a:rPr lang="ru-RU" sz="1400" dirty="0" smtClean="0">
                <a:solidFill>
                  <a:prstClr val="black"/>
                </a:solidFill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bg-BG" sz="1400" dirty="0" err="1" smtClean="0">
                <a:solidFill>
                  <a:prstClr val="black"/>
                </a:solidFill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Cu</a:t>
            </a:r>
            <a:r>
              <a:rPr lang="ru-RU" sz="1400" dirty="0" smtClean="0">
                <a:solidFill>
                  <a:prstClr val="black"/>
                </a:solidFill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/</a:t>
            </a:r>
            <a:r>
              <a:rPr lang="bg-BG" sz="1400" dirty="0" err="1" smtClean="0">
                <a:solidFill>
                  <a:prstClr val="black"/>
                </a:solidFill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Mn</a:t>
            </a:r>
            <a:r>
              <a:rPr lang="ru-RU" sz="1400" dirty="0" smtClean="0">
                <a:solidFill>
                  <a:prstClr val="black"/>
                </a:solidFill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,; </a:t>
            </a:r>
            <a:r>
              <a:rPr lang="ru-RU" sz="1400" dirty="0" err="1" smtClean="0">
                <a:solidFill>
                  <a:prstClr val="black"/>
                </a:solidFill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формирането</a:t>
            </a:r>
            <a:r>
              <a:rPr lang="ru-RU" sz="1400" dirty="0" smtClean="0">
                <a:solidFill>
                  <a:prstClr val="black"/>
                </a:solidFill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 на </a:t>
            </a:r>
            <a:r>
              <a:rPr lang="bg-BG" sz="1400" dirty="0" err="1" smtClean="0">
                <a:solidFill>
                  <a:prstClr val="black"/>
                </a:solidFill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Cu</a:t>
            </a:r>
            <a:r>
              <a:rPr lang="ru-RU" sz="1400" baseline="-30000" dirty="0" smtClean="0">
                <a:solidFill>
                  <a:prstClr val="black"/>
                </a:solidFill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1.5</a:t>
            </a:r>
            <a:r>
              <a:rPr lang="bg-BG" sz="1400" dirty="0" err="1" smtClean="0">
                <a:solidFill>
                  <a:prstClr val="black"/>
                </a:solidFill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Mn</a:t>
            </a:r>
            <a:r>
              <a:rPr lang="ru-RU" sz="1400" baseline="-30000" dirty="0" smtClean="0">
                <a:solidFill>
                  <a:prstClr val="black"/>
                </a:solidFill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1.5</a:t>
            </a:r>
            <a:r>
              <a:rPr lang="bg-BG" sz="1400" dirty="0" smtClean="0">
                <a:solidFill>
                  <a:prstClr val="black"/>
                </a:solidFill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O</a:t>
            </a:r>
            <a:r>
              <a:rPr lang="ru-RU" sz="1400" baseline="-30000" dirty="0" smtClean="0">
                <a:solidFill>
                  <a:prstClr val="black"/>
                </a:solidFill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4</a:t>
            </a:r>
            <a:r>
              <a:rPr lang="ru-RU" sz="1400" dirty="0" smtClean="0">
                <a:solidFill>
                  <a:prstClr val="black"/>
                </a:solidFill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 структура. </a:t>
            </a:r>
            <a:endParaRPr lang="bg-BG" dirty="0">
              <a:latin typeface="Garamond" pitchFamily="18" charset="0"/>
            </a:endParaRPr>
          </a:p>
        </p:txBody>
      </p:sp>
      <p:sp>
        <p:nvSpPr>
          <p:cNvPr id="12" name="Правоъгълник 11"/>
          <p:cNvSpPr/>
          <p:nvPr/>
        </p:nvSpPr>
        <p:spPr>
          <a:xfrm>
            <a:off x="2143108" y="5403851"/>
            <a:ext cx="321471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err="1" smtClean="0">
                <a:solidFill>
                  <a:prstClr val="black"/>
                </a:solidFill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подобрява</a:t>
            </a:r>
            <a:r>
              <a:rPr lang="ru-RU" sz="1400" dirty="0" smtClean="0">
                <a:solidFill>
                  <a:prstClr val="black"/>
                </a:solidFill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prstClr val="black"/>
                </a:solidFill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стабилността</a:t>
            </a:r>
            <a:r>
              <a:rPr lang="ru-RU" sz="1400" dirty="0" smtClean="0">
                <a:solidFill>
                  <a:prstClr val="black"/>
                </a:solidFill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; слабо </a:t>
            </a:r>
            <a:r>
              <a:rPr lang="ru-RU" sz="1400" dirty="0" err="1" smtClean="0">
                <a:solidFill>
                  <a:prstClr val="black"/>
                </a:solidFill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понижаване</a:t>
            </a:r>
            <a:r>
              <a:rPr lang="ru-RU" sz="1400" dirty="0" smtClean="0">
                <a:solidFill>
                  <a:prstClr val="black"/>
                </a:solidFill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 на </a:t>
            </a:r>
            <a:r>
              <a:rPr lang="ru-RU" sz="1400" dirty="0" err="1" smtClean="0">
                <a:solidFill>
                  <a:prstClr val="black"/>
                </a:solidFill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селективността</a:t>
            </a:r>
            <a:r>
              <a:rPr lang="ru-RU" sz="1400" dirty="0" smtClean="0">
                <a:solidFill>
                  <a:prstClr val="black"/>
                </a:solidFill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 до СО и Н</a:t>
            </a:r>
            <a:r>
              <a:rPr lang="ru-RU" sz="1400" baseline="-30000" dirty="0" smtClean="0">
                <a:solidFill>
                  <a:prstClr val="black"/>
                </a:solidFill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lang="ru-RU" sz="1400" dirty="0" smtClean="0">
                <a:solidFill>
                  <a:prstClr val="black"/>
                </a:solidFill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  , </a:t>
            </a:r>
            <a:r>
              <a:rPr lang="ru-RU" sz="1400" dirty="0" err="1" smtClean="0">
                <a:solidFill>
                  <a:prstClr val="black"/>
                </a:solidFill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диметилов</a:t>
            </a:r>
            <a:r>
              <a:rPr lang="ru-RU" sz="1400" dirty="0" smtClean="0">
                <a:solidFill>
                  <a:prstClr val="black"/>
                </a:solidFill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prstClr val="black"/>
                </a:solidFill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етер</a:t>
            </a:r>
            <a:r>
              <a:rPr lang="ru-RU" sz="1400" dirty="0" smtClean="0">
                <a:solidFill>
                  <a:prstClr val="black"/>
                </a:solidFill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solidFill>
                  <a:prstClr val="black"/>
                </a:solidFill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поради</a:t>
            </a:r>
            <a:r>
              <a:rPr lang="ru-RU" sz="1400" dirty="0" smtClean="0">
                <a:solidFill>
                  <a:prstClr val="black"/>
                </a:solidFill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prstClr val="black"/>
                </a:solidFill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неговата</a:t>
            </a:r>
            <a:r>
              <a:rPr lang="ru-RU" sz="1400" dirty="0" smtClean="0">
                <a:solidFill>
                  <a:prstClr val="black"/>
                </a:solidFill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prstClr val="black"/>
                </a:solidFill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киселинност</a:t>
            </a:r>
            <a:r>
              <a:rPr lang="ru-RU" sz="1400" dirty="0" smtClean="0">
                <a:solidFill>
                  <a:prstClr val="black"/>
                </a:solidFill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. </a:t>
            </a:r>
            <a:endParaRPr lang="bg-BG" dirty="0">
              <a:latin typeface="Garamond" pitchFamily="18" charset="0"/>
            </a:endParaRPr>
          </a:p>
        </p:txBody>
      </p:sp>
      <p:sp>
        <p:nvSpPr>
          <p:cNvPr id="13" name="Правоъгълник 12"/>
          <p:cNvSpPr/>
          <p:nvPr/>
        </p:nvSpPr>
        <p:spPr>
          <a:xfrm>
            <a:off x="2214546" y="4903785"/>
            <a:ext cx="31432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Cu-</a:t>
            </a:r>
            <a:r>
              <a:rPr lang="en-US" sz="2400" b="1" dirty="0" smtClean="0">
                <a:solidFill>
                  <a:srgbClr val="0070C0"/>
                </a:solidFill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Cr</a:t>
            </a:r>
            <a:r>
              <a:rPr lang="en-US" sz="2400" b="1" dirty="0" smtClean="0"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/</a:t>
            </a:r>
            <a:r>
              <a:rPr lang="en-US" b="1" dirty="0" smtClean="0">
                <a:solidFill>
                  <a:prstClr val="black"/>
                </a:solidFill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AC </a:t>
            </a:r>
            <a:r>
              <a:rPr lang="bg-BG" b="1" dirty="0" smtClean="0">
                <a:solidFill>
                  <a:prstClr val="black"/>
                </a:solidFill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катализатори</a:t>
            </a:r>
          </a:p>
        </p:txBody>
      </p:sp>
      <p:pic>
        <p:nvPicPr>
          <p:cNvPr id="8193" name="Picture 1" descr="F:\konkurs-2017-2018\TEMI\tema 1\kartinki presentaciq\катализатори\Getl.gif"/>
          <p:cNvPicPr>
            <a:picLocks noChangeAspect="1" noChangeArrowheads="1"/>
          </p:cNvPicPr>
          <p:nvPr/>
        </p:nvPicPr>
        <p:blipFill>
          <a:blip r:embed="rId5" cstate="print"/>
          <a:srcRect l="37500" r="37500" b="13333"/>
          <a:stretch>
            <a:fillRect/>
          </a:stretch>
        </p:blipFill>
        <p:spPr bwMode="auto">
          <a:xfrm>
            <a:off x="214282" y="1357298"/>
            <a:ext cx="1785950" cy="1500198"/>
          </a:xfrm>
          <a:prstGeom prst="rect">
            <a:avLst/>
          </a:prstGeom>
          <a:noFill/>
        </p:spPr>
      </p:pic>
      <p:sp>
        <p:nvSpPr>
          <p:cNvPr id="23" name="Дъга 22"/>
          <p:cNvSpPr/>
          <p:nvPr/>
        </p:nvSpPr>
        <p:spPr>
          <a:xfrm>
            <a:off x="1571604" y="857232"/>
            <a:ext cx="1285884" cy="1000132"/>
          </a:xfrm>
          <a:prstGeom prst="arc">
            <a:avLst>
              <a:gd name="adj1" fmla="val 11588778"/>
              <a:gd name="adj2" fmla="val 0"/>
            </a:avLst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bg-BG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4" name="Дъга 23"/>
          <p:cNvSpPr/>
          <p:nvPr/>
        </p:nvSpPr>
        <p:spPr>
          <a:xfrm rot="20701440">
            <a:off x="1536115" y="4494285"/>
            <a:ext cx="1285884" cy="1000132"/>
          </a:xfrm>
          <a:prstGeom prst="arc">
            <a:avLst>
              <a:gd name="adj1" fmla="val 12100715"/>
              <a:gd name="adj2" fmla="val 0"/>
            </a:avLst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30" name="Правоъгълник 29"/>
          <p:cNvSpPr/>
          <p:nvPr/>
        </p:nvSpPr>
        <p:spPr>
          <a:xfrm>
            <a:off x="2143108" y="3332149"/>
            <a:ext cx="321471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err="1" smtClean="0">
                <a:latin typeface="Garamond" pitchFamily="18" charset="0"/>
              </a:rPr>
              <a:t>Каталитичното</a:t>
            </a:r>
            <a:r>
              <a:rPr lang="ru-RU" sz="1400" dirty="0" smtClean="0">
                <a:latin typeface="Garamond" pitchFamily="18" charset="0"/>
              </a:rPr>
              <a:t> поведение </a:t>
            </a:r>
            <a:r>
              <a:rPr lang="ru-RU" sz="1400" dirty="0" err="1" smtClean="0">
                <a:latin typeface="Garamond" pitchFamily="18" charset="0"/>
              </a:rPr>
              <a:t>също</a:t>
            </a:r>
            <a:r>
              <a:rPr lang="ru-RU" sz="1400" dirty="0" smtClean="0">
                <a:latin typeface="Garamond" pitchFamily="18" charset="0"/>
              </a:rPr>
              <a:t> се </a:t>
            </a:r>
            <a:r>
              <a:rPr lang="ru-RU" sz="1400" dirty="0" err="1" smtClean="0">
                <a:latin typeface="Garamond" pitchFamily="18" charset="0"/>
              </a:rPr>
              <a:t>обуслява</a:t>
            </a:r>
            <a:r>
              <a:rPr lang="ru-RU" sz="1400" dirty="0" smtClean="0">
                <a:latin typeface="Garamond" pitchFamily="18" charset="0"/>
              </a:rPr>
              <a:t> от </a:t>
            </a:r>
            <a:r>
              <a:rPr lang="bg-BG" sz="1400" dirty="0" err="1" smtClean="0">
                <a:latin typeface="Garamond" pitchFamily="18" charset="0"/>
              </a:rPr>
              <a:t>Cu</a:t>
            </a:r>
            <a:r>
              <a:rPr lang="ru-RU" sz="1400" dirty="0" smtClean="0">
                <a:latin typeface="Garamond" pitchFamily="18" charset="0"/>
              </a:rPr>
              <a:t>/</a:t>
            </a:r>
            <a:r>
              <a:rPr lang="bg-BG" sz="1400" dirty="0" err="1" smtClean="0">
                <a:latin typeface="Garamond" pitchFamily="18" charset="0"/>
              </a:rPr>
              <a:t>Fe</a:t>
            </a:r>
            <a:r>
              <a:rPr lang="ru-RU" sz="1400" dirty="0" smtClean="0">
                <a:latin typeface="Garamond" pitchFamily="18" charset="0"/>
              </a:rPr>
              <a:t> и комплексен активен </a:t>
            </a:r>
            <a:r>
              <a:rPr lang="ru-RU" sz="1400" dirty="0" err="1" smtClean="0">
                <a:latin typeface="Garamond" pitchFamily="18" charset="0"/>
              </a:rPr>
              <a:t>център</a:t>
            </a:r>
            <a:r>
              <a:rPr lang="ru-RU" sz="1400" dirty="0" smtClean="0">
                <a:latin typeface="Garamond" pitchFamily="18" charset="0"/>
              </a:rPr>
              <a:t>, (</a:t>
            </a:r>
            <a:r>
              <a:rPr lang="bg-BG" sz="1400" dirty="0" err="1" smtClean="0">
                <a:latin typeface="Garamond" pitchFamily="18" charset="0"/>
              </a:rPr>
              <a:t>CuFe</a:t>
            </a:r>
            <a:r>
              <a:rPr lang="bg-BG" sz="1400" i="1" dirty="0" err="1" smtClean="0">
                <a:latin typeface="Garamond" pitchFamily="18" charset="0"/>
              </a:rPr>
              <a:t>x</a:t>
            </a:r>
            <a:r>
              <a:rPr lang="bg-BG" sz="1400" i="1" dirty="0" smtClean="0">
                <a:latin typeface="Garamond" pitchFamily="18" charset="0"/>
              </a:rPr>
              <a:t>) </a:t>
            </a:r>
            <a:r>
              <a:rPr lang="ru-RU" sz="1400" dirty="0" smtClean="0">
                <a:latin typeface="Garamond" pitchFamily="18" charset="0"/>
              </a:rPr>
              <a:t>; </a:t>
            </a:r>
            <a:r>
              <a:rPr lang="bg-BG" sz="1400" dirty="0" err="1" smtClean="0">
                <a:latin typeface="Garamond" pitchFamily="18" charset="0"/>
              </a:rPr>
              <a:t>Fe</a:t>
            </a:r>
            <a:r>
              <a:rPr lang="ru-RU" sz="1400" baseline="30000" dirty="0" smtClean="0">
                <a:latin typeface="Garamond" pitchFamily="18" charset="0"/>
              </a:rPr>
              <a:t>3+</a:t>
            </a:r>
            <a:r>
              <a:rPr lang="ru-RU" sz="1400" dirty="0" smtClean="0">
                <a:latin typeface="Garamond" pitchFamily="18" charset="0"/>
              </a:rPr>
              <a:t> и </a:t>
            </a:r>
            <a:r>
              <a:rPr lang="bg-BG" sz="1400" dirty="0" err="1" smtClean="0">
                <a:latin typeface="Garamond" pitchFamily="18" charset="0"/>
              </a:rPr>
              <a:t>Cu</a:t>
            </a:r>
            <a:r>
              <a:rPr lang="ru-RU" sz="1400" baseline="30000" dirty="0" smtClean="0">
                <a:latin typeface="Garamond" pitchFamily="18" charset="0"/>
              </a:rPr>
              <a:t>2+</a:t>
            </a:r>
            <a:r>
              <a:rPr lang="ru-RU" sz="1400" dirty="0" smtClean="0">
                <a:latin typeface="Garamond" pitchFamily="18" charset="0"/>
              </a:rPr>
              <a:t> </a:t>
            </a:r>
            <a:r>
              <a:rPr lang="ru-RU" sz="1400" dirty="0" err="1" smtClean="0">
                <a:latin typeface="Garamond" pitchFamily="18" charset="0"/>
              </a:rPr>
              <a:t>йони</a:t>
            </a:r>
            <a:r>
              <a:rPr lang="ru-RU" sz="1400" dirty="0" smtClean="0">
                <a:latin typeface="Garamond" pitchFamily="18" charset="0"/>
              </a:rPr>
              <a:t> в различно </a:t>
            </a:r>
            <a:r>
              <a:rPr lang="ru-RU" sz="1400" dirty="0" err="1" smtClean="0">
                <a:latin typeface="Garamond" pitchFamily="18" charset="0"/>
              </a:rPr>
              <a:t>съотношение</a:t>
            </a:r>
            <a:r>
              <a:rPr lang="ru-RU" sz="1400" dirty="0" smtClean="0">
                <a:latin typeface="Garamond" pitchFamily="18" charset="0"/>
              </a:rPr>
              <a:t>. </a:t>
            </a:r>
            <a:endParaRPr lang="bg-BG" sz="1400" dirty="0">
              <a:latin typeface="Garamond" pitchFamily="18" charset="0"/>
            </a:endParaRPr>
          </a:p>
        </p:txBody>
      </p:sp>
      <p:sp>
        <p:nvSpPr>
          <p:cNvPr id="31" name="Правоъгълник 30"/>
          <p:cNvSpPr/>
          <p:nvPr/>
        </p:nvSpPr>
        <p:spPr>
          <a:xfrm>
            <a:off x="2143108" y="2895897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>
                <a:latin typeface="Garamond" pitchFamily="18" charset="0"/>
              </a:rPr>
              <a:t>Cu-</a:t>
            </a:r>
            <a:r>
              <a:rPr lang="en-US" sz="2400" b="1" dirty="0" smtClean="0">
                <a:solidFill>
                  <a:srgbClr val="0070C0"/>
                </a:solidFill>
                <a:latin typeface="Garamond" pitchFamily="18" charset="0"/>
              </a:rPr>
              <a:t>Fe</a:t>
            </a:r>
            <a:r>
              <a:rPr lang="en-US" b="1" dirty="0" smtClean="0">
                <a:latin typeface="Garamond" pitchFamily="18" charset="0"/>
              </a:rPr>
              <a:t>/MCM-41 </a:t>
            </a:r>
            <a:r>
              <a:rPr lang="bg-BG" b="1" dirty="0" smtClean="0">
                <a:latin typeface="Garamond" pitchFamily="18" charset="0"/>
              </a:rPr>
              <a:t>катализатори</a:t>
            </a:r>
            <a:endParaRPr lang="bg-BG" b="1" dirty="0">
              <a:latin typeface="Garamond" pitchFamily="18" charset="0"/>
            </a:endParaRPr>
          </a:p>
        </p:txBody>
      </p:sp>
      <p:sp>
        <p:nvSpPr>
          <p:cNvPr id="17" name="Правоъгълник 16"/>
          <p:cNvSpPr/>
          <p:nvPr/>
        </p:nvSpPr>
        <p:spPr>
          <a:xfrm>
            <a:off x="857288" y="6581025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i="1" dirty="0" smtClean="0">
                <a:solidFill>
                  <a:prstClr val="black"/>
                </a:solidFill>
                <a:latin typeface="Garamond" pitchFamily="18" charset="0"/>
                <a:ea typeface="Calibri" pitchFamily="34" charset="0"/>
                <a:cs typeface="Times New Roman" pitchFamily="18" charset="0"/>
              </a:rPr>
              <a:t>T. </a:t>
            </a:r>
            <a:r>
              <a:rPr lang="en-US" sz="1200" i="1" dirty="0" err="1" smtClean="0">
                <a:solidFill>
                  <a:prstClr val="black"/>
                </a:solidFill>
                <a:latin typeface="Garamond" pitchFamily="18" charset="0"/>
                <a:ea typeface="Calibri" pitchFamily="34" charset="0"/>
                <a:cs typeface="Times New Roman" pitchFamily="18" charset="0"/>
              </a:rPr>
              <a:t>Tsoncheva</a:t>
            </a:r>
            <a:r>
              <a:rPr lang="en-US" sz="1200" i="1" dirty="0" smtClean="0">
                <a:solidFill>
                  <a:prstClr val="black"/>
                </a:solidFill>
                <a:latin typeface="Garamond" pitchFamily="18" charset="0"/>
                <a:ea typeface="Calibri" pitchFamily="34" charset="0"/>
                <a:cs typeface="Times New Roman" pitchFamily="18" charset="0"/>
              </a:rPr>
              <a:t>, S. </a:t>
            </a:r>
            <a:r>
              <a:rPr lang="en-US" sz="1200" i="1" dirty="0" err="1" smtClean="0">
                <a:solidFill>
                  <a:prstClr val="black"/>
                </a:solidFill>
                <a:latin typeface="Garamond" pitchFamily="18" charset="0"/>
                <a:ea typeface="Calibri" pitchFamily="34" charset="0"/>
                <a:cs typeface="Times New Roman" pitchFamily="18" charset="0"/>
              </a:rPr>
              <a:t>Areva</a:t>
            </a:r>
            <a:r>
              <a:rPr lang="en-US" sz="1200" i="1" dirty="0" smtClean="0">
                <a:solidFill>
                  <a:prstClr val="black"/>
                </a:solidFill>
                <a:latin typeface="Garamond" pitchFamily="18" charset="0"/>
                <a:ea typeface="Calibri" pitchFamily="34" charset="0"/>
                <a:cs typeface="Times New Roman" pitchFamily="18" charset="0"/>
              </a:rPr>
              <a:t>, M. </a:t>
            </a:r>
            <a:r>
              <a:rPr lang="en-US" sz="1200" i="1" dirty="0" err="1" smtClean="0">
                <a:solidFill>
                  <a:prstClr val="black"/>
                </a:solidFill>
                <a:latin typeface="Garamond" pitchFamily="18" charset="0"/>
                <a:ea typeface="Calibri" pitchFamily="34" charset="0"/>
                <a:cs typeface="Times New Roman" pitchFamily="18" charset="0"/>
              </a:rPr>
              <a:t>Dimitrov</a:t>
            </a:r>
            <a:r>
              <a:rPr lang="en-US" sz="1200" i="1" dirty="0" smtClean="0">
                <a:solidFill>
                  <a:prstClr val="black"/>
                </a:solidFill>
                <a:latin typeface="Garamond" pitchFamily="18" charset="0"/>
                <a:ea typeface="Calibri" pitchFamily="34" charset="0"/>
                <a:cs typeface="Times New Roman" pitchFamily="18" charset="0"/>
              </a:rPr>
              <a:t>, D. </a:t>
            </a:r>
            <a:r>
              <a:rPr lang="en-US" sz="1200" i="1" dirty="0" err="1" smtClean="0">
                <a:solidFill>
                  <a:prstClr val="black"/>
                </a:solidFill>
                <a:latin typeface="Garamond" pitchFamily="18" charset="0"/>
                <a:ea typeface="Calibri" pitchFamily="34" charset="0"/>
                <a:cs typeface="Times New Roman" pitchFamily="18" charset="0"/>
              </a:rPr>
              <a:t>Paneva</a:t>
            </a:r>
            <a:r>
              <a:rPr lang="en-US" sz="1200" i="1" dirty="0" smtClean="0">
                <a:solidFill>
                  <a:prstClr val="black"/>
                </a:solidFill>
                <a:latin typeface="Garamond" pitchFamily="18" charset="0"/>
                <a:ea typeface="Calibri" pitchFamily="34" charset="0"/>
                <a:cs typeface="Times New Roman" pitchFamily="18" charset="0"/>
              </a:rPr>
              <a:t>, I. </a:t>
            </a:r>
            <a:r>
              <a:rPr lang="en-US" sz="1200" i="1" dirty="0" err="1" smtClean="0">
                <a:solidFill>
                  <a:prstClr val="black"/>
                </a:solidFill>
                <a:latin typeface="Garamond" pitchFamily="18" charset="0"/>
                <a:ea typeface="Calibri" pitchFamily="34" charset="0"/>
                <a:cs typeface="Times New Roman" pitchFamily="18" charset="0"/>
              </a:rPr>
              <a:t>Mitov</a:t>
            </a:r>
            <a:r>
              <a:rPr lang="en-US" sz="1200" i="1" dirty="0" smtClean="0">
                <a:solidFill>
                  <a:prstClr val="black"/>
                </a:solidFill>
                <a:latin typeface="Garamond" pitchFamily="18" charset="0"/>
                <a:ea typeface="Calibri" pitchFamily="34" charset="0"/>
                <a:cs typeface="Times New Roman" pitchFamily="18" charset="0"/>
              </a:rPr>
              <a:t>, M. Linden, C. </a:t>
            </a:r>
            <a:r>
              <a:rPr lang="en-US" sz="1200" i="1" dirty="0" err="1" smtClean="0">
                <a:solidFill>
                  <a:prstClr val="black"/>
                </a:solidFill>
                <a:latin typeface="Garamond" pitchFamily="18" charset="0"/>
                <a:ea typeface="Calibri" pitchFamily="34" charset="0"/>
                <a:cs typeface="Times New Roman" pitchFamily="18" charset="0"/>
              </a:rPr>
              <a:t>Minchev</a:t>
            </a:r>
            <a:r>
              <a:rPr lang="en-US" sz="1200" i="1" dirty="0" smtClean="0">
                <a:solidFill>
                  <a:prstClr val="black"/>
                </a:solidFill>
                <a:latin typeface="Garamond" pitchFamily="18" charset="0"/>
                <a:ea typeface="Calibri" pitchFamily="34" charset="0"/>
                <a:cs typeface="Times New Roman" pitchFamily="18" charset="0"/>
              </a:rPr>
              <a:t>, Journal of Molecular Catalysis A: Chemical 246 (2006) 118.</a:t>
            </a:r>
            <a:endParaRPr lang="en-US" i="1" dirty="0" smtClean="0">
              <a:solidFill>
                <a:prstClr val="black"/>
              </a:solidFill>
              <a:latin typeface="Garamond" pitchFamily="18" charset="0"/>
            </a:endParaRPr>
          </a:p>
        </p:txBody>
      </p:sp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5008" y="1785926"/>
            <a:ext cx="3214710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http://www.astro.bas.bg/astronomy09/bas_bg.jpg"/>
          <p:cNvPicPr>
            <a:picLocks noChangeAspect="1" noChangeArrowheads="1"/>
          </p:cNvPicPr>
          <p:nvPr/>
        </p:nvPicPr>
        <p:blipFill>
          <a:blip r:embed="rId2" cstate="print"/>
          <a:srcRect r="2208" b="2589"/>
          <a:stretch>
            <a:fillRect/>
          </a:stretch>
        </p:blipFill>
        <p:spPr bwMode="auto">
          <a:xfrm>
            <a:off x="6228184" y="0"/>
            <a:ext cx="1582738" cy="10715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3" cstate="print"/>
          <a:srcRect l="81963" t="3880" b="36526"/>
          <a:stretch>
            <a:fillRect/>
          </a:stretch>
        </p:blipFill>
        <p:spPr bwMode="auto">
          <a:xfrm>
            <a:off x="7858125" y="0"/>
            <a:ext cx="1285875" cy="10001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Правоъгълник 3"/>
          <p:cNvSpPr/>
          <p:nvPr/>
        </p:nvSpPr>
        <p:spPr>
          <a:xfrm>
            <a:off x="0" y="142852"/>
            <a:ext cx="544411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b="1" dirty="0" smtClean="0">
                <a:latin typeface="Garamond" pitchFamily="18" charset="0"/>
              </a:rPr>
              <a:t>ПОЛУЧАВАНЕ НА ВОДОРОД ОТ </a:t>
            </a:r>
            <a:r>
              <a:rPr lang="bg-BG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МЕТАНОЛ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…</a:t>
            </a:r>
          </a:p>
          <a:p>
            <a:r>
              <a:rPr lang="bg-BG" b="1" dirty="0" smtClean="0">
                <a:solidFill>
                  <a:srgbClr val="0070C0"/>
                </a:solidFill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катализатори на основата на </a:t>
            </a:r>
            <a:r>
              <a:rPr lang="bg-BG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преходни метали</a:t>
            </a:r>
            <a:endParaRPr lang="bg-BG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  <a:p>
            <a:endParaRPr lang="bg-BG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4071942"/>
            <a:ext cx="2786082" cy="2046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авоъгълник 6"/>
          <p:cNvSpPr/>
          <p:nvPr/>
        </p:nvSpPr>
        <p:spPr>
          <a:xfrm>
            <a:off x="1928794" y="6581001"/>
            <a:ext cx="385765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i="1" dirty="0" smtClean="0">
                <a:latin typeface="Garamond" pitchFamily="18" charset="0"/>
              </a:rPr>
              <a:t>R. Pérez-Hernández et al. / Catalysis Today 250 (2015) 166–172 </a:t>
            </a:r>
            <a:endParaRPr lang="bg-BG" sz="1200" i="1" dirty="0">
              <a:latin typeface="Garamond" pitchFamily="18" charset="0"/>
            </a:endParaRPr>
          </a:p>
        </p:txBody>
      </p:sp>
      <p:sp>
        <p:nvSpPr>
          <p:cNvPr id="8" name="Правоъгълник 7"/>
          <p:cNvSpPr/>
          <p:nvPr/>
        </p:nvSpPr>
        <p:spPr>
          <a:xfrm>
            <a:off x="2857488" y="4429132"/>
            <a:ext cx="30235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b="1" dirty="0" err="1" smtClean="0">
                <a:latin typeface="Garamond" pitchFamily="18" charset="0"/>
              </a:rPr>
              <a:t>Cu</a:t>
            </a:r>
            <a:r>
              <a:rPr lang="bg-BG" sz="2000" b="1" dirty="0" err="1" smtClean="0">
                <a:latin typeface="Garamond" pitchFamily="18" charset="0"/>
              </a:rPr>
              <a:t>-</a:t>
            </a:r>
            <a:r>
              <a:rPr lang="bg-BG" sz="2400" b="1" dirty="0" err="1" smtClean="0">
                <a:solidFill>
                  <a:srgbClr val="0070C0"/>
                </a:solidFill>
                <a:latin typeface="Garamond" pitchFamily="18" charset="0"/>
              </a:rPr>
              <a:t>Ni</a:t>
            </a:r>
            <a:r>
              <a:rPr lang="bg-BG" sz="2400" dirty="0" smtClean="0">
                <a:solidFill>
                  <a:prstClr val="black"/>
                </a:solidFill>
                <a:latin typeface="Garamond" pitchFamily="18" charset="0"/>
              </a:rPr>
              <a:t>/</a:t>
            </a:r>
            <a:r>
              <a:rPr lang="bg-BG" b="1" dirty="0" smtClean="0">
                <a:solidFill>
                  <a:prstClr val="black"/>
                </a:solidFill>
                <a:latin typeface="Garamond" pitchFamily="18" charset="0"/>
              </a:rPr>
              <a:t>ZrO</a:t>
            </a:r>
            <a:r>
              <a:rPr lang="bg-BG" b="1" baseline="-25000" dirty="0" smtClean="0">
                <a:solidFill>
                  <a:prstClr val="black"/>
                </a:solidFill>
                <a:latin typeface="Garamond" pitchFamily="18" charset="0"/>
              </a:rPr>
              <a:t>2 </a:t>
            </a:r>
            <a:r>
              <a:rPr lang="bg-BG" b="1" dirty="0" smtClean="0">
                <a:latin typeface="Garamond" pitchFamily="18" charset="0"/>
              </a:rPr>
              <a:t>катализатори</a:t>
            </a:r>
            <a:r>
              <a:rPr lang="bg-BG" b="1" dirty="0" smtClean="0">
                <a:solidFill>
                  <a:prstClr val="black"/>
                </a:solidFill>
                <a:latin typeface="Garamond" pitchFamily="18" charset="0"/>
              </a:rPr>
              <a:t> </a:t>
            </a:r>
            <a:endParaRPr lang="bg-BG" b="1" dirty="0">
              <a:latin typeface="Garamond" pitchFamily="18" charset="0"/>
            </a:endParaRPr>
          </a:p>
        </p:txBody>
      </p:sp>
      <p:sp>
        <p:nvSpPr>
          <p:cNvPr id="10" name="Правоъгълник 9"/>
          <p:cNvSpPr/>
          <p:nvPr/>
        </p:nvSpPr>
        <p:spPr>
          <a:xfrm>
            <a:off x="2857488" y="5000636"/>
            <a:ext cx="292895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g-BG" sz="1400" dirty="0" smtClean="0">
                <a:solidFill>
                  <a:prstClr val="black"/>
                </a:solidFill>
                <a:latin typeface="Garamond" pitchFamily="18" charset="0"/>
              </a:rPr>
              <a:t>(15-30 % </a:t>
            </a:r>
            <a:r>
              <a:rPr lang="en-US" sz="1400" dirty="0" smtClean="0">
                <a:solidFill>
                  <a:prstClr val="black"/>
                </a:solidFill>
                <a:latin typeface="Garamond" pitchFamily="18" charset="0"/>
              </a:rPr>
              <a:t>Ni</a:t>
            </a:r>
            <a:r>
              <a:rPr lang="bg-BG" sz="1400" dirty="0" smtClean="0">
                <a:solidFill>
                  <a:prstClr val="black"/>
                </a:solidFill>
                <a:latin typeface="Garamond" pitchFamily="18" charset="0"/>
              </a:rPr>
              <a:t>)  </a:t>
            </a:r>
            <a:r>
              <a:rPr lang="ru-RU" sz="1400" dirty="0" err="1" smtClean="0">
                <a:latin typeface="Garamond" pitchFamily="18" charset="0"/>
              </a:rPr>
              <a:t>подобрява</a:t>
            </a:r>
            <a:r>
              <a:rPr lang="ru-RU" sz="1400" dirty="0" smtClean="0">
                <a:latin typeface="Garamond" pitchFamily="18" charset="0"/>
              </a:rPr>
              <a:t> </a:t>
            </a:r>
            <a:r>
              <a:rPr lang="ru-RU" sz="1400" dirty="0" err="1" smtClean="0">
                <a:latin typeface="Garamond" pitchFamily="18" charset="0"/>
              </a:rPr>
              <a:t>каталитичните</a:t>
            </a:r>
            <a:r>
              <a:rPr lang="ru-RU" sz="1400" dirty="0" smtClean="0">
                <a:latin typeface="Garamond" pitchFamily="18" charset="0"/>
              </a:rPr>
              <a:t> свойства</a:t>
            </a:r>
            <a:r>
              <a:rPr lang="en-US" sz="1400" dirty="0" smtClean="0">
                <a:latin typeface="Garamond" pitchFamily="18" charset="0"/>
              </a:rPr>
              <a:t> </a:t>
            </a:r>
            <a:r>
              <a:rPr lang="bg-BG" sz="1400" dirty="0" smtClean="0">
                <a:latin typeface="Garamond" pitchFamily="18" charset="0"/>
              </a:rPr>
              <a:t>в комбиниран </a:t>
            </a:r>
            <a:r>
              <a:rPr lang="bg-BG" sz="1400" dirty="0" err="1" smtClean="0">
                <a:latin typeface="Garamond" pitchFamily="18" charset="0"/>
              </a:rPr>
              <a:t>реформинг</a:t>
            </a:r>
            <a:r>
              <a:rPr lang="bg-BG" sz="1400" dirty="0" smtClean="0">
                <a:latin typeface="Garamond" pitchFamily="18" charset="0"/>
              </a:rPr>
              <a:t>.  </a:t>
            </a:r>
          </a:p>
          <a:p>
            <a:pPr algn="just"/>
            <a:r>
              <a:rPr lang="bg-BG" sz="1400" dirty="0" smtClean="0">
                <a:latin typeface="Garamond" pitchFamily="18" charset="0"/>
              </a:rPr>
              <a:t> Такава концентрация води до формирането на </a:t>
            </a:r>
            <a:r>
              <a:rPr lang="en-US" sz="1400" dirty="0" smtClean="0">
                <a:latin typeface="Garamond" pitchFamily="18" charset="0"/>
              </a:rPr>
              <a:t>Cu-Ni </a:t>
            </a:r>
            <a:r>
              <a:rPr lang="bg-BG" sz="1400" dirty="0" smtClean="0">
                <a:latin typeface="Garamond" pitchFamily="18" charset="0"/>
              </a:rPr>
              <a:t> </a:t>
            </a:r>
            <a:r>
              <a:rPr lang="en-US" sz="1400" i="1" dirty="0" smtClean="0">
                <a:latin typeface="Garamond" pitchFamily="18" charset="0"/>
              </a:rPr>
              <a:t>core-shel</a:t>
            </a:r>
            <a:r>
              <a:rPr lang="en-US" sz="1400" dirty="0" smtClean="0">
                <a:latin typeface="Garamond" pitchFamily="18" charset="0"/>
              </a:rPr>
              <a:t>l </a:t>
            </a:r>
            <a:r>
              <a:rPr lang="bg-BG" sz="1400" dirty="0" smtClean="0">
                <a:latin typeface="Garamond" pitchFamily="18" charset="0"/>
              </a:rPr>
              <a:t>частици.</a:t>
            </a:r>
            <a:endParaRPr lang="bg-BG" sz="1400" dirty="0">
              <a:latin typeface="Garamond" pitchFamily="18" charset="0"/>
            </a:endParaRPr>
          </a:p>
        </p:txBody>
      </p:sp>
      <p:sp>
        <p:nvSpPr>
          <p:cNvPr id="11" name="Правоъгълник 10"/>
          <p:cNvSpPr/>
          <p:nvPr/>
        </p:nvSpPr>
        <p:spPr>
          <a:xfrm>
            <a:off x="2857488" y="1928802"/>
            <a:ext cx="29289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prstClr val="black"/>
                </a:solidFill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Zn- </a:t>
            </a:r>
            <a:r>
              <a:rPr lang="ru-RU" sz="1400" dirty="0" smtClean="0">
                <a:solidFill>
                  <a:prstClr val="black"/>
                </a:solidFill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не е </a:t>
            </a:r>
            <a:r>
              <a:rPr lang="ru-RU" sz="1400" dirty="0" err="1" smtClean="0">
                <a:solidFill>
                  <a:prstClr val="black"/>
                </a:solidFill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подходящ</a:t>
            </a:r>
            <a:r>
              <a:rPr lang="en-US" sz="1400" dirty="0" smtClean="0">
                <a:solidFill>
                  <a:prstClr val="black"/>
                </a:solidFill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; </a:t>
            </a:r>
            <a:r>
              <a:rPr lang="bg-BG" sz="1400" dirty="0" smtClean="0">
                <a:solidFill>
                  <a:prstClr val="black"/>
                </a:solidFill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влошава активността;</a:t>
            </a:r>
            <a:r>
              <a:rPr lang="ru-RU" sz="1400" dirty="0" smtClean="0">
                <a:solidFill>
                  <a:prstClr val="black"/>
                </a:solidFill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prstClr val="black"/>
                </a:solidFill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метилформиат</a:t>
            </a:r>
            <a:endParaRPr lang="bg-BG" dirty="0">
              <a:latin typeface="Garamond" pitchFamily="18" charset="0"/>
            </a:endParaRPr>
          </a:p>
        </p:txBody>
      </p:sp>
      <p:sp>
        <p:nvSpPr>
          <p:cNvPr id="12" name="Правоъгълник 11"/>
          <p:cNvSpPr/>
          <p:nvPr/>
        </p:nvSpPr>
        <p:spPr>
          <a:xfrm>
            <a:off x="2928926" y="3643314"/>
            <a:ext cx="25717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prstClr val="black"/>
                </a:solidFill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значителен </a:t>
            </a:r>
            <a:r>
              <a:rPr lang="ru-RU" sz="1400" dirty="0" err="1" smtClean="0">
                <a:solidFill>
                  <a:prstClr val="black"/>
                </a:solidFill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подобряващ</a:t>
            </a:r>
            <a:r>
              <a:rPr lang="ru-RU" sz="1400" dirty="0" smtClean="0">
                <a:solidFill>
                  <a:prstClr val="black"/>
                </a:solidFill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prstClr val="black"/>
                </a:solidFill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ефект</a:t>
            </a:r>
            <a:r>
              <a:rPr lang="ru-RU" sz="1400" dirty="0" smtClean="0">
                <a:solidFill>
                  <a:prstClr val="black"/>
                </a:solidFill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bg-BG" dirty="0">
              <a:latin typeface="Garamond" pitchFamily="18" charset="0"/>
            </a:endParaRPr>
          </a:p>
        </p:txBody>
      </p:sp>
      <p:sp>
        <p:nvSpPr>
          <p:cNvPr id="13" name="Правоъгълник 12"/>
          <p:cNvSpPr/>
          <p:nvPr/>
        </p:nvSpPr>
        <p:spPr>
          <a:xfrm>
            <a:off x="2857488" y="1428736"/>
            <a:ext cx="29290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Garamond" pitchFamily="18" charset="0"/>
              </a:rPr>
              <a:t>Cu</a:t>
            </a:r>
            <a:r>
              <a:rPr lang="bg-BG" b="1" dirty="0" smtClean="0">
                <a:latin typeface="Garamond" pitchFamily="18" charset="0"/>
              </a:rPr>
              <a:t>-</a:t>
            </a:r>
            <a:r>
              <a:rPr lang="en-US" sz="2400" b="1" dirty="0" smtClean="0">
                <a:solidFill>
                  <a:srgbClr val="0070C0"/>
                </a:solidFill>
                <a:latin typeface="Garamond" pitchFamily="18" charset="0"/>
              </a:rPr>
              <a:t>Zn</a:t>
            </a:r>
            <a:r>
              <a:rPr lang="en-US" b="1" dirty="0" smtClean="0">
                <a:latin typeface="Garamond" pitchFamily="18" charset="0"/>
              </a:rPr>
              <a:t>/SiO</a:t>
            </a:r>
            <a:r>
              <a:rPr lang="en-US" b="1" baseline="-25000" dirty="0" smtClean="0">
                <a:latin typeface="Garamond" pitchFamily="18" charset="0"/>
              </a:rPr>
              <a:t>2</a:t>
            </a:r>
            <a:r>
              <a:rPr lang="en-US" b="1" dirty="0" smtClean="0">
                <a:latin typeface="Garamond" pitchFamily="18" charset="0"/>
              </a:rPr>
              <a:t> </a:t>
            </a:r>
            <a:r>
              <a:rPr lang="bg-BG" b="1" dirty="0" smtClean="0">
                <a:latin typeface="Garamond" pitchFamily="18" charset="0"/>
              </a:rPr>
              <a:t>катализатори</a:t>
            </a:r>
            <a:endParaRPr lang="bg-BG" b="1" dirty="0">
              <a:latin typeface="Garamond" pitchFamily="18" charset="0"/>
            </a:endParaRPr>
          </a:p>
        </p:txBody>
      </p:sp>
      <p:sp>
        <p:nvSpPr>
          <p:cNvPr id="14" name="Правоъгълник 13"/>
          <p:cNvSpPr/>
          <p:nvPr/>
        </p:nvSpPr>
        <p:spPr>
          <a:xfrm>
            <a:off x="2857488" y="3214686"/>
            <a:ext cx="29803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b="1" dirty="0" err="1" smtClean="0"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Cu</a:t>
            </a:r>
            <a:r>
              <a:rPr lang="en-US" b="1" dirty="0" smtClean="0"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lang="en-US" sz="2400" b="1" dirty="0" smtClean="0">
                <a:solidFill>
                  <a:srgbClr val="0070C0"/>
                </a:solidFill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Zn</a:t>
            </a:r>
            <a:r>
              <a:rPr lang="bg-BG" b="1" dirty="0" smtClean="0"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/ZrO</a:t>
            </a:r>
            <a:r>
              <a:rPr lang="bg-BG" b="1" baseline="-30000" dirty="0" smtClean="0"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lang="en-US" b="1" dirty="0" smtClean="0"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bg-BG" b="1" dirty="0" smtClean="0"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катализатори</a:t>
            </a:r>
            <a:endParaRPr lang="bg-BG" b="1" dirty="0">
              <a:latin typeface="Garamond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1357298"/>
            <a:ext cx="2714612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авоъгълник 2"/>
          <p:cNvSpPr/>
          <p:nvPr/>
        </p:nvSpPr>
        <p:spPr>
          <a:xfrm>
            <a:off x="0" y="142852"/>
            <a:ext cx="544411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b="1" dirty="0" smtClean="0">
                <a:latin typeface="Garamond" pitchFamily="18" charset="0"/>
              </a:rPr>
              <a:t>ПОЛУЧАВАНЕ НА ВОДОРОД ОТ </a:t>
            </a:r>
            <a:r>
              <a:rPr lang="bg-BG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МЕТАНОЛ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…</a:t>
            </a:r>
          </a:p>
          <a:p>
            <a:r>
              <a:rPr lang="bg-BG" b="1" dirty="0" smtClean="0">
                <a:solidFill>
                  <a:srgbClr val="0070C0"/>
                </a:solidFill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катализатори на основата на </a:t>
            </a:r>
            <a:r>
              <a:rPr lang="bg-BG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преходни метали</a:t>
            </a:r>
            <a:endParaRPr lang="bg-BG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  <a:p>
            <a:endParaRPr lang="bg-BG" b="1" dirty="0"/>
          </a:p>
        </p:txBody>
      </p:sp>
      <p:pic>
        <p:nvPicPr>
          <p:cNvPr id="4" name="Picture 3" descr="http://www.astro.bas.bg/astronomy09/bas_bg.jpg"/>
          <p:cNvPicPr>
            <a:picLocks noChangeAspect="1" noChangeArrowheads="1"/>
          </p:cNvPicPr>
          <p:nvPr/>
        </p:nvPicPr>
        <p:blipFill>
          <a:blip r:embed="rId2" cstate="print"/>
          <a:srcRect r="2208" b="2589"/>
          <a:stretch>
            <a:fillRect/>
          </a:stretch>
        </p:blipFill>
        <p:spPr bwMode="auto">
          <a:xfrm>
            <a:off x="6228184" y="0"/>
            <a:ext cx="1582738" cy="10715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 cstate="print"/>
          <a:srcRect l="81963" t="3880" b="36526"/>
          <a:stretch>
            <a:fillRect/>
          </a:stretch>
        </p:blipFill>
        <p:spPr bwMode="auto">
          <a:xfrm>
            <a:off x="7858125" y="0"/>
            <a:ext cx="1285875" cy="10001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57356" y="3286124"/>
            <a:ext cx="4643437" cy="29846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авоъгълник 6"/>
          <p:cNvSpPr/>
          <p:nvPr/>
        </p:nvSpPr>
        <p:spPr>
          <a:xfrm>
            <a:off x="1571604" y="6509587"/>
            <a:ext cx="492922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i="1" dirty="0" smtClean="0">
                <a:latin typeface="Garamond" pitchFamily="18" charset="0"/>
              </a:rPr>
              <a:t>Y. Matsumura et </a:t>
            </a:r>
            <a:r>
              <a:rPr lang="en-US" sz="1200" i="1" dirty="0" err="1" smtClean="0">
                <a:latin typeface="Garamond" pitchFamily="18" charset="0"/>
              </a:rPr>
              <a:t>al.r</a:t>
            </a:r>
            <a:r>
              <a:rPr lang="en-US" sz="1200" i="1" dirty="0" smtClean="0">
                <a:latin typeface="Garamond" pitchFamily="18" charset="0"/>
              </a:rPr>
              <a:t>, Journal of Molecular Catalysis A: Chemical 152 (2000) 157–165</a:t>
            </a:r>
            <a:endParaRPr lang="bg-BG" sz="1200" dirty="0">
              <a:latin typeface="Garamond" pitchFamily="18" charset="0"/>
            </a:endParaRPr>
          </a:p>
        </p:txBody>
      </p:sp>
      <p:sp>
        <p:nvSpPr>
          <p:cNvPr id="19" name="Правоъгълник 18"/>
          <p:cNvSpPr/>
          <p:nvPr/>
        </p:nvSpPr>
        <p:spPr>
          <a:xfrm>
            <a:off x="785786" y="1214422"/>
            <a:ext cx="3352200" cy="369332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bg-BG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РАЗПАДАНЕ НА МЕТАНОЛ</a:t>
            </a:r>
            <a:endParaRPr lang="bg-BG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Правоъгълник 19"/>
          <p:cNvSpPr/>
          <p:nvPr/>
        </p:nvSpPr>
        <p:spPr>
          <a:xfrm>
            <a:off x="5643538" y="1928802"/>
            <a:ext cx="350046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i="1" dirty="0" err="1" smtClean="0">
                <a:latin typeface="Garamond" pitchFamily="18" charset="0"/>
              </a:rPr>
              <a:t>Mihaylov</a:t>
            </a:r>
            <a:r>
              <a:rPr lang="en-US" i="1" dirty="0" smtClean="0">
                <a:latin typeface="Garamond" pitchFamily="18" charset="0"/>
              </a:rPr>
              <a:t> </a:t>
            </a:r>
            <a:r>
              <a:rPr lang="bg-BG" i="1" dirty="0" smtClean="0">
                <a:latin typeface="Garamond" pitchFamily="18" charset="0"/>
              </a:rPr>
              <a:t>и </a:t>
            </a:r>
            <a:r>
              <a:rPr lang="bg-BG" i="1" dirty="0" err="1" smtClean="0">
                <a:latin typeface="Garamond" pitchFamily="18" charset="0"/>
              </a:rPr>
              <a:t>съав</a:t>
            </a:r>
            <a:r>
              <a:rPr lang="bg-BG" i="1" dirty="0" smtClean="0">
                <a:latin typeface="Garamond" pitchFamily="18" charset="0"/>
              </a:rPr>
              <a:t>. </a:t>
            </a:r>
          </a:p>
          <a:p>
            <a:pPr algn="ctr"/>
            <a:r>
              <a:rPr lang="en-US" dirty="0" smtClean="0">
                <a:solidFill>
                  <a:prstClr val="black"/>
                </a:solidFill>
                <a:latin typeface="Garamond" pitchFamily="18" charset="0"/>
              </a:rPr>
              <a:t>Ni-</a:t>
            </a:r>
            <a:r>
              <a:rPr lang="bg-BG" dirty="0" smtClean="0">
                <a:solidFill>
                  <a:prstClr val="black"/>
                </a:solidFill>
                <a:latin typeface="Garamond" pitchFamily="18" charset="0"/>
              </a:rPr>
              <a:t>частици</a:t>
            </a:r>
            <a:r>
              <a:rPr lang="ru-RU" dirty="0" smtClean="0">
                <a:latin typeface="Garamond" pitchFamily="18" charset="0"/>
              </a:rPr>
              <a:t> с размер от 2- 4 </a:t>
            </a:r>
            <a:r>
              <a:rPr lang="en-US" dirty="0" smtClean="0">
                <a:latin typeface="Garamond" pitchFamily="18" charset="0"/>
              </a:rPr>
              <a:t>nm</a:t>
            </a:r>
            <a:r>
              <a:rPr lang="ru-RU" dirty="0" smtClean="0">
                <a:latin typeface="Garamond" pitchFamily="18" charset="0"/>
              </a:rPr>
              <a:t> </a:t>
            </a:r>
          </a:p>
          <a:p>
            <a:pPr algn="ctr"/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влияят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положително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върху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активността</a:t>
            </a:r>
            <a:endParaRPr lang="bg-BG" dirty="0">
              <a:latin typeface="Garamond" pitchFamily="18" charset="0"/>
            </a:endParaRPr>
          </a:p>
        </p:txBody>
      </p:sp>
      <p:sp>
        <p:nvSpPr>
          <p:cNvPr id="21" name="Блоксхема: съединение 20"/>
          <p:cNvSpPr/>
          <p:nvPr/>
        </p:nvSpPr>
        <p:spPr>
          <a:xfrm>
            <a:off x="2857488" y="5143512"/>
            <a:ext cx="214314" cy="142876"/>
          </a:xfrm>
          <a:prstGeom prst="flowChartConnector">
            <a:avLst/>
          </a:prstGeom>
          <a:noFill/>
          <a:ln w="127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22" name="Блоксхема: съединение 21"/>
          <p:cNvSpPr/>
          <p:nvPr/>
        </p:nvSpPr>
        <p:spPr>
          <a:xfrm>
            <a:off x="2357422" y="4071942"/>
            <a:ext cx="142876" cy="142876"/>
          </a:xfrm>
          <a:prstGeom prst="flowChartConnector">
            <a:avLst/>
          </a:prstGeom>
          <a:noFill/>
          <a:ln w="127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23" name="Блоксхема: съединение 22"/>
          <p:cNvSpPr/>
          <p:nvPr/>
        </p:nvSpPr>
        <p:spPr>
          <a:xfrm>
            <a:off x="5143504" y="4714884"/>
            <a:ext cx="142876" cy="142876"/>
          </a:xfrm>
          <a:prstGeom prst="flowChartConnector">
            <a:avLst/>
          </a:prstGeom>
          <a:noFill/>
          <a:ln w="127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24" name="Блоксхема: съединение 23"/>
          <p:cNvSpPr/>
          <p:nvPr/>
        </p:nvSpPr>
        <p:spPr>
          <a:xfrm>
            <a:off x="3571868" y="3857628"/>
            <a:ext cx="214314" cy="142876"/>
          </a:xfrm>
          <a:prstGeom prst="flowChartConnector">
            <a:avLst/>
          </a:prstGeom>
          <a:noFill/>
          <a:ln w="127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25" name="Блоксхема: съединение 24"/>
          <p:cNvSpPr/>
          <p:nvPr/>
        </p:nvSpPr>
        <p:spPr>
          <a:xfrm>
            <a:off x="4786314" y="3786190"/>
            <a:ext cx="142876" cy="142876"/>
          </a:xfrm>
          <a:prstGeom prst="flowChartConnector">
            <a:avLst/>
          </a:prstGeom>
          <a:noFill/>
          <a:ln w="127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26" name="Блоксхема: съединение 25"/>
          <p:cNvSpPr/>
          <p:nvPr/>
        </p:nvSpPr>
        <p:spPr>
          <a:xfrm>
            <a:off x="3143240" y="3929066"/>
            <a:ext cx="214314" cy="142876"/>
          </a:xfrm>
          <a:prstGeom prst="flowChartConnector">
            <a:avLst/>
          </a:prstGeom>
          <a:noFill/>
          <a:ln w="127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27" name="Блоксхема: съединение 26"/>
          <p:cNvSpPr/>
          <p:nvPr/>
        </p:nvSpPr>
        <p:spPr>
          <a:xfrm>
            <a:off x="2643174" y="4429132"/>
            <a:ext cx="214314" cy="142876"/>
          </a:xfrm>
          <a:prstGeom prst="flowChartConnector">
            <a:avLst/>
          </a:prstGeom>
          <a:noFill/>
          <a:ln w="127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28" name="Блоксхема: съединение 27"/>
          <p:cNvSpPr/>
          <p:nvPr/>
        </p:nvSpPr>
        <p:spPr>
          <a:xfrm>
            <a:off x="4357686" y="3714752"/>
            <a:ext cx="214314" cy="142876"/>
          </a:xfrm>
          <a:prstGeom prst="flowChartConnector">
            <a:avLst/>
          </a:prstGeom>
          <a:noFill/>
          <a:ln w="127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33" name="Правоъгълник 32"/>
          <p:cNvSpPr/>
          <p:nvPr/>
        </p:nvSpPr>
        <p:spPr>
          <a:xfrm>
            <a:off x="2103436" y="5643578"/>
            <a:ext cx="40495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sz="1600" dirty="0" smtClean="0">
                <a:solidFill>
                  <a:prstClr val="black"/>
                </a:solidFill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критичен диаметър на частиците </a:t>
            </a:r>
            <a:r>
              <a:rPr lang="bg-BG" dirty="0" smtClean="0">
                <a:solidFill>
                  <a:prstClr val="black"/>
                </a:solidFill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( </a:t>
            </a:r>
            <a:r>
              <a:rPr lang="bg-BG" b="1" dirty="0" smtClean="0">
                <a:solidFill>
                  <a:srgbClr val="FF0000"/>
                </a:solidFill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2- 4 </a:t>
            </a:r>
            <a:r>
              <a:rPr lang="bg-BG" b="1" dirty="0" err="1" smtClean="0">
                <a:solidFill>
                  <a:srgbClr val="FF0000"/>
                </a:solidFill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nm</a:t>
            </a:r>
            <a:r>
              <a:rPr lang="bg-BG" dirty="0" smtClean="0">
                <a:solidFill>
                  <a:prstClr val="black"/>
                </a:solidFill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). </a:t>
            </a:r>
            <a:endParaRPr lang="bg-BG" dirty="0"/>
          </a:p>
        </p:txBody>
      </p:sp>
      <p:sp>
        <p:nvSpPr>
          <p:cNvPr id="34" name="Правоъгълник 33"/>
          <p:cNvSpPr/>
          <p:nvPr/>
        </p:nvSpPr>
        <p:spPr>
          <a:xfrm>
            <a:off x="4286248" y="1214422"/>
            <a:ext cx="13051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prstClr val="black"/>
                </a:solidFill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Ni</a:t>
            </a:r>
            <a:r>
              <a:rPr lang="en-US" sz="2400" dirty="0" smtClean="0">
                <a:solidFill>
                  <a:prstClr val="black"/>
                </a:solidFill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/</a:t>
            </a:r>
            <a:r>
              <a:rPr lang="bg-BG" sz="2400" dirty="0" smtClean="0">
                <a:solidFill>
                  <a:prstClr val="black"/>
                </a:solidFill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SiO</a:t>
            </a:r>
            <a:r>
              <a:rPr lang="bg-BG" sz="1400" dirty="0" smtClean="0">
                <a:solidFill>
                  <a:prstClr val="black"/>
                </a:solidFill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lang="bg-BG" sz="2400" dirty="0" smtClean="0">
                <a:solidFill>
                  <a:prstClr val="black"/>
                </a:solidFill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bg-BG" sz="2400" dirty="0">
              <a:latin typeface="Garamond" pitchFamily="18" charset="0"/>
            </a:endParaRPr>
          </a:p>
        </p:txBody>
      </p:sp>
      <p:cxnSp>
        <p:nvCxnSpPr>
          <p:cNvPr id="30" name="Съединител &quot;права стрелка&quot; 29"/>
          <p:cNvCxnSpPr/>
          <p:nvPr/>
        </p:nvCxnSpPr>
        <p:spPr>
          <a:xfrm flipV="1">
            <a:off x="2500298" y="2571744"/>
            <a:ext cx="3143272" cy="142876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Правоъгълник 31"/>
          <p:cNvSpPr/>
          <p:nvPr/>
        </p:nvSpPr>
        <p:spPr>
          <a:xfrm>
            <a:off x="0" y="1648414"/>
            <a:ext cx="41434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i="1" dirty="0" smtClean="0">
                <a:latin typeface="Garamond" pitchFamily="18" charset="0"/>
              </a:rPr>
              <a:t>Y. Matsumura </a:t>
            </a:r>
            <a:r>
              <a:rPr lang="bg-BG" i="1" dirty="0" smtClean="0">
                <a:latin typeface="Garamond" pitchFamily="18" charset="0"/>
              </a:rPr>
              <a:t> и </a:t>
            </a:r>
            <a:r>
              <a:rPr lang="bg-BG" i="1" dirty="0" err="1" smtClean="0">
                <a:latin typeface="Garamond" pitchFamily="18" charset="0"/>
              </a:rPr>
              <a:t>съав</a:t>
            </a:r>
            <a:r>
              <a:rPr lang="bg-BG" i="1" dirty="0" smtClean="0">
                <a:latin typeface="Garamond" pitchFamily="18" charset="0"/>
              </a:rPr>
              <a:t>.</a:t>
            </a:r>
          </a:p>
          <a:p>
            <a:pPr algn="just"/>
            <a:r>
              <a:rPr lang="bg-BG" dirty="0" smtClean="0">
                <a:solidFill>
                  <a:prstClr val="black"/>
                </a:solidFill>
                <a:latin typeface="Garamond" pitchFamily="18" charset="0"/>
              </a:rPr>
              <a:t>стабилизиране на </a:t>
            </a:r>
            <a:r>
              <a:rPr lang="en-US" dirty="0" smtClean="0">
                <a:solidFill>
                  <a:prstClr val="black"/>
                </a:solidFill>
                <a:latin typeface="Garamond" pitchFamily="18" charset="0"/>
              </a:rPr>
              <a:t>Ni</a:t>
            </a:r>
            <a:r>
              <a:rPr lang="bg-BG" dirty="0" smtClean="0">
                <a:solidFill>
                  <a:prstClr val="black"/>
                </a:solidFill>
                <a:latin typeface="Garamond" pitchFamily="18" charset="0"/>
              </a:rPr>
              <a:t> – частици</a:t>
            </a:r>
            <a:endParaRPr lang="en-US" dirty="0" smtClean="0">
              <a:solidFill>
                <a:prstClr val="black"/>
              </a:solidFill>
              <a:latin typeface="Garamond" pitchFamily="18" charset="0"/>
            </a:endParaRPr>
          </a:p>
          <a:p>
            <a:pPr algn="just"/>
            <a:r>
              <a:rPr lang="ru-RU" dirty="0" err="1" smtClean="0">
                <a:solidFill>
                  <a:prstClr val="black"/>
                </a:solidFill>
                <a:latin typeface="Garamond" pitchFamily="18" charset="0"/>
              </a:rPr>
              <a:t>създава</a:t>
            </a:r>
            <a:r>
              <a:rPr lang="ru-RU" dirty="0" smtClean="0">
                <a:solidFill>
                  <a:prstClr val="black"/>
                </a:solidFill>
                <a:latin typeface="Garamond" pitchFamily="18" charset="0"/>
              </a:rPr>
              <a:t> </a:t>
            </a:r>
            <a:r>
              <a:rPr lang="ru-RU" dirty="0" err="1" smtClean="0">
                <a:solidFill>
                  <a:prstClr val="black"/>
                </a:solidFill>
                <a:latin typeface="Garamond" pitchFamily="18" charset="0"/>
              </a:rPr>
              <a:t>връзки</a:t>
            </a:r>
            <a:r>
              <a:rPr lang="ru-RU" dirty="0" smtClean="0">
                <a:solidFill>
                  <a:prstClr val="black"/>
                </a:solidFill>
                <a:latin typeface="Garamond" pitchFamily="18" charset="0"/>
              </a:rPr>
              <a:t> от вида </a:t>
            </a:r>
            <a:r>
              <a:rPr lang="en-US" dirty="0" smtClean="0">
                <a:solidFill>
                  <a:prstClr val="black"/>
                </a:solidFill>
                <a:latin typeface="Garamond" pitchFamily="18" charset="0"/>
              </a:rPr>
              <a:t>Ni</a:t>
            </a:r>
            <a:r>
              <a:rPr lang="ru-RU" dirty="0" smtClean="0">
                <a:solidFill>
                  <a:prstClr val="black"/>
                </a:solidFill>
                <a:latin typeface="Garamond" pitchFamily="18" charset="0"/>
              </a:rPr>
              <a:t>–</a:t>
            </a:r>
            <a:r>
              <a:rPr lang="en-US" dirty="0" smtClean="0">
                <a:solidFill>
                  <a:prstClr val="black"/>
                </a:solidFill>
                <a:latin typeface="Garamond" pitchFamily="18" charset="0"/>
              </a:rPr>
              <a:t>O</a:t>
            </a:r>
            <a:r>
              <a:rPr lang="ru-RU" dirty="0" smtClean="0">
                <a:solidFill>
                  <a:prstClr val="black"/>
                </a:solidFill>
                <a:latin typeface="Garamond" pitchFamily="18" charset="0"/>
              </a:rPr>
              <a:t>–</a:t>
            </a:r>
            <a:r>
              <a:rPr lang="en-US" dirty="0" smtClean="0">
                <a:solidFill>
                  <a:prstClr val="black"/>
                </a:solidFill>
                <a:latin typeface="Garamond" pitchFamily="18" charset="0"/>
              </a:rPr>
              <a:t>Si</a:t>
            </a:r>
            <a:r>
              <a:rPr lang="ru-RU" dirty="0" smtClean="0">
                <a:solidFill>
                  <a:prstClr val="black"/>
                </a:solidFill>
                <a:latin typeface="Garamond" pitchFamily="18" charset="0"/>
              </a:rPr>
              <a:t>. </a:t>
            </a:r>
            <a:endParaRPr lang="bg-BG" dirty="0">
              <a:latin typeface="Garamond" pitchFamily="18" charset="0"/>
            </a:endParaRPr>
          </a:p>
        </p:txBody>
      </p:sp>
      <p:sp>
        <p:nvSpPr>
          <p:cNvPr id="35" name="Правоъгълник 34"/>
          <p:cNvSpPr/>
          <p:nvPr/>
        </p:nvSpPr>
        <p:spPr>
          <a:xfrm>
            <a:off x="6572264" y="3857628"/>
            <a:ext cx="22860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Garamond" pitchFamily="18" charset="0"/>
              </a:rPr>
              <a:t>Не се </a:t>
            </a:r>
            <a:r>
              <a:rPr lang="ru-RU" sz="2000" b="1" dirty="0" err="1" smtClean="0">
                <a:solidFill>
                  <a:srgbClr val="FF0000"/>
                </a:solidFill>
                <a:latin typeface="Garamond" pitchFamily="18" charset="0"/>
              </a:rPr>
              <a:t>наблюдава</a:t>
            </a:r>
            <a:r>
              <a:rPr lang="ru-RU" sz="2000" b="1" dirty="0" smtClean="0">
                <a:solidFill>
                  <a:srgbClr val="FF0000"/>
                </a:solidFill>
                <a:latin typeface="Garamond" pitchFamily="18" charset="0"/>
              </a:rPr>
              <a:t> дезактивация!</a:t>
            </a:r>
            <a:endParaRPr lang="bg-BG" sz="2000" b="1" dirty="0">
              <a:solidFill>
                <a:srgbClr val="FF0000"/>
              </a:solidFill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63" name="Picture 11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8134350" y="2643182"/>
            <a:ext cx="100965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62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0162" y="3429000"/>
            <a:ext cx="4649423" cy="3143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214290"/>
            <a:ext cx="3039658" cy="2643206"/>
          </a:xfrm>
          <a:prstGeom prst="rect">
            <a:avLst/>
          </a:prstGeom>
          <a:ln w="3175"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3" descr="http://www.astro.bas.bg/astronomy09/bas_bg.jpg"/>
          <p:cNvPicPr>
            <a:picLocks noChangeAspect="1" noChangeArrowheads="1"/>
          </p:cNvPicPr>
          <p:nvPr/>
        </p:nvPicPr>
        <p:blipFill>
          <a:blip r:embed="rId5" cstate="print"/>
          <a:srcRect r="2208" b="2589"/>
          <a:stretch>
            <a:fillRect/>
          </a:stretch>
        </p:blipFill>
        <p:spPr bwMode="auto">
          <a:xfrm>
            <a:off x="6228184" y="0"/>
            <a:ext cx="1582738" cy="10715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Picture 1"/>
          <p:cNvPicPr>
            <a:picLocks noChangeAspect="1" noChangeArrowheads="1"/>
          </p:cNvPicPr>
          <p:nvPr/>
        </p:nvPicPr>
        <p:blipFill>
          <a:blip r:embed="rId6" cstate="print"/>
          <a:srcRect l="81963" t="3880" b="36526"/>
          <a:stretch>
            <a:fillRect/>
          </a:stretch>
        </p:blipFill>
        <p:spPr bwMode="auto">
          <a:xfrm>
            <a:off x="7858125" y="0"/>
            <a:ext cx="1285875" cy="10001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5" name="Правоъгълник 24"/>
          <p:cNvSpPr/>
          <p:nvPr/>
        </p:nvSpPr>
        <p:spPr>
          <a:xfrm>
            <a:off x="4071934" y="2786058"/>
            <a:ext cx="3643338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Основни източници на енергия </a:t>
            </a:r>
          </a:p>
          <a:p>
            <a:pPr algn="ctr"/>
            <a:r>
              <a:rPr 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89 % </a:t>
            </a:r>
            <a:r>
              <a:rPr lang="en-US" sz="1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от</a:t>
            </a:r>
            <a:r>
              <a:rPr 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петрола</a:t>
            </a:r>
            <a:r>
              <a:rPr 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</a:t>
            </a:r>
            <a:r>
              <a:rPr lang="en-US" sz="16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за</a:t>
            </a:r>
            <a:r>
              <a:rPr lang="en-US" sz="1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</a:t>
            </a:r>
            <a:r>
              <a:rPr lang="en-US" sz="16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горива</a:t>
            </a:r>
            <a:endParaRPr lang="bg-BG" sz="16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</p:txBody>
      </p:sp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285720" y="4326633"/>
            <a:ext cx="207167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g-BG" sz="1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ea typeface="Calibri" pitchFamily="34" charset="0"/>
                <a:cs typeface="Times New Roman" pitchFamily="18" charset="0"/>
              </a:rPr>
              <a:t>ЕМИСИИ:</a:t>
            </a:r>
          </a:p>
          <a:p>
            <a:pPr marL="0" marR="0" lvl="0" indent="0" algn="just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Calibri" pitchFamily="34" charset="0"/>
                <a:cs typeface="Times New Roman" pitchFamily="18" charset="0"/>
              </a:rPr>
              <a:t>70%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Calibri" pitchFamily="34" charset="0"/>
                <a:cs typeface="Times New Roman" pitchFamily="18" charset="0"/>
              </a:rPr>
              <a:t> -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Calibri" pitchFamily="34" charset="0"/>
                <a:cs typeface="Times New Roman" pitchFamily="18" charset="0"/>
              </a:rPr>
              <a:t>CO</a:t>
            </a:r>
            <a:r>
              <a:rPr kumimoji="0" lang="en-US" sz="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en-US" sz="1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bg-BG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Calibri" pitchFamily="34" charset="0"/>
                <a:cs typeface="Times New Roman" pitchFamily="18" charset="0"/>
              </a:rPr>
              <a:t>40%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bg-BG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Calibri" pitchFamily="34" charset="0"/>
                <a:cs typeface="Times New Roman" pitchFamily="18" charset="0"/>
              </a:rPr>
              <a:t>N</a:t>
            </a:r>
            <a:r>
              <a:rPr kumimoji="0" lang="bg-BG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Calibri" pitchFamily="34" charset="0"/>
                <a:cs typeface="Times New Roman" pitchFamily="18" charset="0"/>
              </a:rPr>
              <a:t>О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Calibri" pitchFamily="34" charset="0"/>
                <a:cs typeface="Times New Roman" pitchFamily="18" charset="0"/>
              </a:rPr>
              <a:t>x</a:t>
            </a:r>
            <a:endParaRPr kumimoji="0" lang="bg-BG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g-BG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Calibri" pitchFamily="34" charset="0"/>
                <a:cs typeface="Times New Roman" pitchFamily="18" charset="0"/>
              </a:rPr>
              <a:t>80%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bg-BG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Calibri" pitchFamily="34" charset="0"/>
                <a:cs typeface="Times New Roman" pitchFamily="18" charset="0"/>
              </a:rPr>
              <a:t>C</a:t>
            </a:r>
            <a:r>
              <a:rPr kumimoji="0" lang="en-US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Calibri" pitchFamily="34" charset="0"/>
                <a:cs typeface="Times New Roman" pitchFamily="18" charset="0"/>
              </a:rPr>
              <a:t>6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Calibri" pitchFamily="34" charset="0"/>
                <a:cs typeface="Times New Roman" pitchFamily="18" charset="0"/>
              </a:rPr>
              <a:t>H</a:t>
            </a:r>
            <a:r>
              <a:rPr kumimoji="0" lang="en-US" sz="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Calibri" pitchFamily="34" charset="0"/>
                <a:cs typeface="Times New Roman" pitchFamily="18" charset="0"/>
              </a:rPr>
              <a:t>6</a:t>
            </a:r>
            <a:endParaRPr lang="bg-BG" sz="900" b="1" dirty="0" smtClean="0">
              <a:latin typeface="Garamond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dirty="0" smtClean="0">
              <a:latin typeface="Garamond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g-BG" sz="1400" dirty="0" smtClean="0">
                <a:latin typeface="Garamond" pitchFamily="18" charset="0"/>
                <a:cs typeface="Times New Roman" pitchFamily="18" charset="0"/>
              </a:rPr>
              <a:t>-</a:t>
            </a:r>
            <a:r>
              <a:rPr lang="bg-BG" sz="1400" b="1" dirty="0" smtClean="0">
                <a:latin typeface="Garamond" pitchFamily="18" charset="0"/>
              </a:rPr>
              <a:t>ФПЧ , </a:t>
            </a:r>
            <a:r>
              <a:rPr lang="bg-BG" sz="1400" b="1" dirty="0" err="1" smtClean="0">
                <a:latin typeface="Garamond" pitchFamily="18" charset="0"/>
              </a:rPr>
              <a:t>ВВд</a:t>
            </a:r>
            <a:endParaRPr lang="bg-BG" sz="1400" b="1" dirty="0" smtClean="0">
              <a:latin typeface="Garamond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g-BG" sz="1400" b="1" dirty="0" smtClean="0">
                <a:latin typeface="Garamond" pitchFamily="18" charset="0"/>
              </a:rPr>
              <a:t>Бензин (1г.)- 8.8кг  СО</a:t>
            </a:r>
            <a:r>
              <a:rPr lang="bg-BG" sz="800" b="1" dirty="0" smtClean="0">
                <a:latin typeface="Garamond" pitchFamily="18" charset="0"/>
              </a:rPr>
              <a:t>2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g-BG" sz="1400" b="1" dirty="0" smtClean="0">
                <a:latin typeface="Garamond" pitchFamily="18" charset="0"/>
              </a:rPr>
              <a:t>Дизел</a:t>
            </a:r>
            <a:r>
              <a:rPr lang="bg-BG" sz="1400" dirty="0" smtClean="0">
                <a:latin typeface="Garamond" pitchFamily="18" charset="0"/>
              </a:rPr>
              <a:t>- </a:t>
            </a:r>
            <a:r>
              <a:rPr lang="en-US" sz="1400" b="1" dirty="0" smtClean="0">
                <a:latin typeface="Garamond" pitchFamily="18" charset="0"/>
              </a:rPr>
              <a:t>40 </a:t>
            </a:r>
            <a:r>
              <a:rPr lang="bg-BG" sz="1400" dirty="0" smtClean="0">
                <a:latin typeface="Garamond" pitchFamily="18" charset="0"/>
              </a:rPr>
              <a:t>т.х.с.</a:t>
            </a:r>
            <a:endParaRPr lang="bg-BG" sz="1400" b="1" dirty="0" smtClean="0">
              <a:latin typeface="Garamond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bg-BG" sz="1400" b="1" dirty="0" smtClean="0">
              <a:latin typeface="Garamond" pitchFamily="18" charset="0"/>
            </a:endParaRPr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00496" y="1357298"/>
            <a:ext cx="4076700" cy="15430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59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142976" y="2857496"/>
            <a:ext cx="2977839" cy="1428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60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214546" y="4214818"/>
            <a:ext cx="2015794" cy="13573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61" name="Picture 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214546" y="5500702"/>
            <a:ext cx="1785950" cy="13572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64" name="Picture 12"/>
          <p:cNvPicPr>
            <a:picLocks noChangeAspect="1" noChangeArrowheads="1"/>
          </p:cNvPicPr>
          <p:nvPr/>
        </p:nvPicPr>
        <p:blipFill>
          <a:blip r:embed="rId11" cstate="print"/>
          <a:srcRect t="18116" r="6831" b="9420"/>
          <a:stretch>
            <a:fillRect/>
          </a:stretch>
        </p:blipFill>
        <p:spPr bwMode="auto">
          <a:xfrm>
            <a:off x="7929586" y="3714752"/>
            <a:ext cx="1214414" cy="1571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4" name="Правоъгълник 43"/>
          <p:cNvSpPr/>
          <p:nvPr/>
        </p:nvSpPr>
        <p:spPr>
          <a:xfrm>
            <a:off x="285720" y="5429264"/>
            <a:ext cx="120417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sz="1200" i="1" dirty="0" smtClean="0">
                <a:latin typeface="Garamond" pitchFamily="18" charset="0"/>
                <a:ea typeface="Calibri" pitchFamily="34" charset="0"/>
                <a:cs typeface="Times New Roman" pitchFamily="18" charset="0"/>
              </a:rPr>
              <a:t>*</a:t>
            </a:r>
            <a:r>
              <a:rPr lang="en-US" sz="1200" i="1" dirty="0" err="1" smtClean="0">
                <a:latin typeface="Garamond" pitchFamily="18" charset="0"/>
                <a:ea typeface="Calibri" pitchFamily="34" charset="0"/>
                <a:cs typeface="Times New Roman" pitchFamily="18" charset="0"/>
              </a:rPr>
              <a:t>от</a:t>
            </a:r>
            <a:r>
              <a:rPr lang="en-US" sz="1200" i="1" dirty="0" smtClean="0">
                <a:latin typeface="Garamond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bg-BG" sz="1200" i="1" dirty="0" smtClean="0">
                <a:latin typeface="Garamond" pitchFamily="18" charset="0"/>
                <a:ea typeface="Calibri" pitchFamily="34" charset="0"/>
                <a:cs typeface="Times New Roman" pitchFamily="18" charset="0"/>
              </a:rPr>
              <a:t> общи</a:t>
            </a:r>
            <a:r>
              <a:rPr lang="en-US" sz="1200" i="1" dirty="0" smtClean="0">
                <a:latin typeface="Garamond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200" i="1" dirty="0" err="1" smtClean="0">
                <a:latin typeface="Garamond" pitchFamily="18" charset="0"/>
                <a:ea typeface="Calibri" pitchFamily="34" charset="0"/>
                <a:cs typeface="Times New Roman" pitchFamily="18" charset="0"/>
              </a:rPr>
              <a:t>емисии</a:t>
            </a:r>
            <a:r>
              <a:rPr lang="en-US" sz="1200" i="1" dirty="0" smtClean="0">
                <a:latin typeface="Garamond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bg-BG" sz="1200" i="1" dirty="0"/>
          </a:p>
        </p:txBody>
      </p:sp>
      <p:sp>
        <p:nvSpPr>
          <p:cNvPr id="15" name="Правоъгълник 14"/>
          <p:cNvSpPr/>
          <p:nvPr/>
        </p:nvSpPr>
        <p:spPr>
          <a:xfrm>
            <a:off x="7858148" y="5286388"/>
            <a:ext cx="128585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g-BG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Дефицит на суровини</a:t>
            </a:r>
            <a:endParaRPr lang="bg-BG" sz="16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</p:txBody>
      </p:sp>
      <p:sp>
        <p:nvSpPr>
          <p:cNvPr id="16" name="Правоъгълник 15"/>
          <p:cNvSpPr/>
          <p:nvPr/>
        </p:nvSpPr>
        <p:spPr>
          <a:xfrm>
            <a:off x="142876" y="3170637"/>
            <a:ext cx="2143108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g-BG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Замърсяване</a:t>
            </a:r>
          </a:p>
          <a:p>
            <a:pPr algn="ctr"/>
            <a:r>
              <a:rPr lang="bg-BG" sz="1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на околната среда</a:t>
            </a:r>
            <a:endParaRPr lang="bg-BG" sz="16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</p:txBody>
      </p:sp>
      <p:sp>
        <p:nvSpPr>
          <p:cNvPr id="17" name="Правоъгълник 16"/>
          <p:cNvSpPr/>
          <p:nvPr/>
        </p:nvSpPr>
        <p:spPr>
          <a:xfrm>
            <a:off x="3214678" y="785794"/>
            <a:ext cx="32147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g-BG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В последните години….</a:t>
            </a:r>
            <a:endParaRPr lang="bg-BG" sz="1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214282" y="1000108"/>
            <a:ext cx="4214842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bg-BG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Garamond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bg-BG" sz="2400" b="1" dirty="0" smtClean="0">
                <a:solidFill>
                  <a:srgbClr val="0070C0"/>
                </a:solidFill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В обобщение</a:t>
            </a:r>
            <a:r>
              <a:rPr lang="bg-BG" dirty="0" smtClean="0">
                <a:solidFill>
                  <a:srgbClr val="0070C0"/>
                </a:solidFill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bg-BG" dirty="0" smtClean="0">
                <a:solidFill>
                  <a:srgbClr val="0070C0"/>
                </a:solidFill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Предвид данните в литературата, основните насоки за </a:t>
            </a:r>
            <a:r>
              <a:rPr kumimoji="0" lang="bg-BG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ПОЛУЧАВАНЕ НА ВОДОРОД ОТ МЕТАНОЛ  са свързани с </a:t>
            </a:r>
            <a:r>
              <a:rPr kumimoji="0" lang="bg-BG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опримизирането</a:t>
            </a:r>
            <a:r>
              <a:rPr kumimoji="0" lang="bg-BG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 и разработването</a:t>
            </a:r>
            <a:r>
              <a:rPr kumimoji="0" lang="bg-BG" b="0" i="0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 на </a:t>
            </a:r>
            <a:r>
              <a:rPr kumimoji="0" lang="bg-BG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нови ефективни катализатори  предимно на основата на преходни метали.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Garamond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авоъгълник 2"/>
          <p:cNvSpPr/>
          <p:nvPr/>
        </p:nvSpPr>
        <p:spPr>
          <a:xfrm>
            <a:off x="0" y="142852"/>
            <a:ext cx="54441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b="1" dirty="0" smtClean="0">
                <a:latin typeface="Garamond" pitchFamily="18" charset="0"/>
              </a:rPr>
              <a:t>ПОЛУЧАВАНЕ НА ВОДОРОД ОТ </a:t>
            </a:r>
            <a:r>
              <a:rPr lang="bg-BG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МЕТАНОЛ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…</a:t>
            </a:r>
          </a:p>
        </p:txBody>
      </p:sp>
      <p:pic>
        <p:nvPicPr>
          <p:cNvPr id="4" name="Picture 3" descr="http://www.astro.bas.bg/astronomy09/bas_bg.jpg"/>
          <p:cNvPicPr>
            <a:picLocks noChangeAspect="1" noChangeArrowheads="1"/>
          </p:cNvPicPr>
          <p:nvPr/>
        </p:nvPicPr>
        <p:blipFill>
          <a:blip r:embed="rId2" cstate="print"/>
          <a:srcRect r="2208" b="2589"/>
          <a:stretch>
            <a:fillRect/>
          </a:stretch>
        </p:blipFill>
        <p:spPr bwMode="auto">
          <a:xfrm>
            <a:off x="6228184" y="0"/>
            <a:ext cx="1582738" cy="10715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 cstate="print"/>
          <a:srcRect l="81963" t="3880" b="36526"/>
          <a:stretch>
            <a:fillRect/>
          </a:stretch>
        </p:blipFill>
        <p:spPr bwMode="auto">
          <a:xfrm>
            <a:off x="7858125" y="0"/>
            <a:ext cx="1285875" cy="10001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Правоъгълник 7"/>
          <p:cNvSpPr/>
          <p:nvPr/>
        </p:nvSpPr>
        <p:spPr>
          <a:xfrm>
            <a:off x="4643438" y="928670"/>
            <a:ext cx="4500562" cy="6032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263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400" i="1" dirty="0" smtClean="0">
                <a:latin typeface="Garamond" pitchFamily="18" charset="0"/>
                <a:ea typeface="Calibri" pitchFamily="34" charset="0"/>
                <a:cs typeface="Times New Roman" pitchFamily="18" charset="0"/>
              </a:rPr>
              <a:t>Nissan Motor Co</a:t>
            </a:r>
            <a:r>
              <a:rPr lang="en-US" sz="2400" dirty="0" smtClean="0">
                <a:latin typeface="Garamond" pitchFamily="18" charset="0"/>
                <a:ea typeface="Calibri" pitchFamily="34" charset="0"/>
                <a:cs typeface="Times New Roman" pitchFamily="18" charset="0"/>
              </a:rPr>
              <a:t>., </a:t>
            </a:r>
            <a:r>
              <a:rPr lang="bg-BG" sz="1400" dirty="0" smtClean="0">
                <a:latin typeface="Garamond" pitchFamily="18" charset="0"/>
                <a:ea typeface="Calibri" pitchFamily="34" charset="0"/>
                <a:cs typeface="Times New Roman" pitchFamily="18" charset="0"/>
              </a:rPr>
              <a:t>(</a:t>
            </a:r>
            <a:r>
              <a:rPr lang="en-US" sz="1400" dirty="0" err="1" smtClean="0">
                <a:latin typeface="Garamond" pitchFamily="18" charset="0"/>
                <a:ea typeface="Calibri" pitchFamily="34" charset="0"/>
                <a:cs typeface="Times New Roman" pitchFamily="18" charset="0"/>
              </a:rPr>
              <a:t>автомобил</a:t>
            </a:r>
            <a:r>
              <a:rPr lang="bg-BG" sz="1400" dirty="0" smtClean="0">
                <a:latin typeface="Garamond" pitchFamily="18" charset="0"/>
                <a:ea typeface="Calibri" pitchFamily="34" charset="0"/>
                <a:cs typeface="Times New Roman" pitchFamily="18" charset="0"/>
              </a:rPr>
              <a:t>)- </a:t>
            </a:r>
            <a:r>
              <a:rPr lang="en-US" sz="1400" dirty="0" smtClean="0">
                <a:latin typeface="Garamond" pitchFamily="18" charset="0"/>
                <a:ea typeface="Calibri" pitchFamily="34" charset="0"/>
                <a:cs typeface="Times New Roman" pitchFamily="18" charset="0"/>
              </a:rPr>
              <a:t>42 % </a:t>
            </a:r>
            <a:r>
              <a:rPr lang="en-US" sz="1400" dirty="0" err="1" smtClean="0">
                <a:latin typeface="Garamond" pitchFamily="18" charset="0"/>
                <a:ea typeface="Calibri" pitchFamily="34" charset="0"/>
                <a:cs typeface="Times New Roman" pitchFamily="18" charset="0"/>
              </a:rPr>
              <a:t>ефективност</a:t>
            </a:r>
            <a:r>
              <a:rPr lang="en-US" sz="1400" dirty="0" smtClean="0">
                <a:latin typeface="Garamond" pitchFamily="18" charset="0"/>
                <a:ea typeface="Calibri" pitchFamily="34" charset="0"/>
                <a:cs typeface="Times New Roman" pitchFamily="18" charset="0"/>
              </a:rPr>
              <a:t> в </a:t>
            </a:r>
            <a:r>
              <a:rPr lang="en-US" sz="1400" dirty="0" err="1" smtClean="0">
                <a:latin typeface="Garamond" pitchFamily="18" charset="0"/>
                <a:ea typeface="Calibri" pitchFamily="34" charset="0"/>
                <a:cs typeface="Times New Roman" pitchFamily="18" charset="0"/>
              </a:rPr>
              <a:t>сравнение</a:t>
            </a:r>
            <a:r>
              <a:rPr lang="en-US" sz="1400" dirty="0" smtClean="0">
                <a:latin typeface="Garamond" pitchFamily="18" charset="0"/>
                <a:ea typeface="Calibri" pitchFamily="34" charset="0"/>
                <a:cs typeface="Times New Roman" pitchFamily="18" charset="0"/>
              </a:rPr>
              <a:t> с </a:t>
            </a:r>
            <a:r>
              <a:rPr lang="en-US" sz="1400" dirty="0" err="1" smtClean="0">
                <a:latin typeface="Garamond" pitchFamily="18" charset="0"/>
                <a:ea typeface="Calibri" pitchFamily="34" charset="0"/>
                <a:cs typeface="Times New Roman" pitchFamily="18" charset="0"/>
              </a:rPr>
              <a:t>бензин</a:t>
            </a:r>
            <a:r>
              <a:rPr lang="bg-BG" sz="1400" dirty="0" smtClean="0">
                <a:latin typeface="Garamond" pitchFamily="18" charset="0"/>
                <a:ea typeface="Calibri" pitchFamily="34" charset="0"/>
                <a:cs typeface="Times New Roman" pitchFamily="18" charset="0"/>
              </a:rPr>
              <a:t>;</a:t>
            </a:r>
            <a:r>
              <a:rPr lang="en-US" sz="1400" dirty="0" smtClean="0">
                <a:latin typeface="Garamond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Garamond" pitchFamily="18" charset="0"/>
                <a:ea typeface="Calibri" pitchFamily="34" charset="0"/>
                <a:cs typeface="Times New Roman" pitchFamily="18" charset="0"/>
              </a:rPr>
              <a:t>конвертор</a:t>
            </a:r>
            <a:r>
              <a:rPr lang="bg-BG" sz="1400" dirty="0" smtClean="0">
                <a:latin typeface="Garamond" pitchFamily="18" charset="0"/>
                <a:ea typeface="Calibri" pitchFamily="34" charset="0"/>
                <a:cs typeface="Times New Roman" pitchFamily="18" charset="0"/>
              </a:rPr>
              <a:t>-</a:t>
            </a:r>
            <a:r>
              <a:rPr lang="en-US" sz="1400" dirty="0" smtClean="0">
                <a:latin typeface="Garamond" pitchFamily="18" charset="0"/>
                <a:ea typeface="Calibri" pitchFamily="34" charset="0"/>
                <a:cs typeface="Times New Roman" pitchFamily="18" charset="0"/>
              </a:rPr>
              <a:t> 50 kg</a:t>
            </a:r>
            <a:endParaRPr lang="bg-BG" sz="1400" dirty="0" smtClean="0">
              <a:latin typeface="Garamond" pitchFamily="18" charset="0"/>
              <a:ea typeface="Calibri" pitchFamily="34" charset="0"/>
              <a:cs typeface="Times New Roman" pitchFamily="18" charset="0"/>
            </a:endParaRPr>
          </a:p>
          <a:p>
            <a:pPr lvl="0" indent="449263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400" i="1" dirty="0" err="1" smtClean="0">
                <a:latin typeface="Garamond" pitchFamily="18" charset="0"/>
                <a:ea typeface="Calibri" pitchFamily="34" charset="0"/>
                <a:cs typeface="Times New Roman" pitchFamily="18" charset="0"/>
              </a:rPr>
              <a:t>Hirota</a:t>
            </a:r>
            <a:r>
              <a:rPr lang="en-US" sz="2400" dirty="0" smtClean="0">
                <a:latin typeface="Garamond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bg-BG" sz="1400" dirty="0" smtClean="0">
                <a:latin typeface="Garamond" pitchFamily="18" charset="0"/>
                <a:ea typeface="Calibri" pitchFamily="34" charset="0"/>
                <a:cs typeface="Times New Roman" pitchFamily="18" charset="0"/>
              </a:rPr>
              <a:t>(</a:t>
            </a:r>
            <a:r>
              <a:rPr lang="en-US" sz="1400" dirty="0" err="1" smtClean="0">
                <a:latin typeface="Garamond" pitchFamily="18" charset="0"/>
                <a:ea typeface="Calibri" pitchFamily="34" charset="0"/>
                <a:cs typeface="Times New Roman" pitchFamily="18" charset="0"/>
              </a:rPr>
              <a:t>стационарен</a:t>
            </a:r>
            <a:r>
              <a:rPr lang="en-US" sz="1400" dirty="0" smtClean="0">
                <a:latin typeface="Garamond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Garamond" pitchFamily="18" charset="0"/>
                <a:ea typeface="Calibri" pitchFamily="34" charset="0"/>
                <a:cs typeface="Times New Roman" pitchFamily="18" charset="0"/>
              </a:rPr>
              <a:t>реактор</a:t>
            </a:r>
            <a:r>
              <a:rPr lang="bg-BG" sz="1400" dirty="0" smtClean="0">
                <a:latin typeface="Garamond" pitchFamily="18" charset="0"/>
                <a:ea typeface="Calibri" pitchFamily="34" charset="0"/>
                <a:cs typeface="Times New Roman" pitchFamily="18" charset="0"/>
              </a:rPr>
              <a:t>) </a:t>
            </a:r>
            <a:r>
              <a:rPr lang="en-US" sz="1400" dirty="0" err="1" smtClean="0">
                <a:latin typeface="Garamond" pitchFamily="18" charset="0"/>
                <a:ea typeface="Calibri" pitchFamily="34" charset="0"/>
                <a:cs typeface="Times New Roman" pitchFamily="18" charset="0"/>
              </a:rPr>
              <a:t>превръщане</a:t>
            </a:r>
            <a:r>
              <a:rPr lang="en-US" sz="1400" dirty="0" smtClean="0">
                <a:latin typeface="Garamond" pitchFamily="18" charset="0"/>
                <a:ea typeface="Calibri" pitchFamily="34" charset="0"/>
                <a:cs typeface="Times New Roman" pitchFamily="18" charset="0"/>
              </a:rPr>
              <a:t>  95% </a:t>
            </a:r>
            <a:r>
              <a:rPr lang="bg-BG" sz="1400" dirty="0" smtClean="0">
                <a:latin typeface="Garamond" pitchFamily="18" charset="0"/>
                <a:ea typeface="Calibri" pitchFamily="34" charset="0"/>
                <a:cs typeface="Times New Roman" pitchFamily="18" charset="0"/>
              </a:rPr>
              <a:t>с използване на </a:t>
            </a:r>
            <a:r>
              <a:rPr lang="en-US" sz="1400" dirty="0" err="1" smtClean="0">
                <a:latin typeface="Garamond" pitchFamily="18" charset="0"/>
                <a:ea typeface="Calibri" pitchFamily="34" charset="0"/>
                <a:cs typeface="Times New Roman" pitchFamily="18" charset="0"/>
              </a:rPr>
              <a:t>топлината</a:t>
            </a:r>
            <a:r>
              <a:rPr lang="en-US" sz="1400" dirty="0" smtClean="0">
                <a:latin typeface="Garamond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Garamond" pitchFamily="18" charset="0"/>
                <a:ea typeface="Calibri" pitchFamily="34" charset="0"/>
                <a:cs typeface="Times New Roman" pitchFamily="18" charset="0"/>
              </a:rPr>
              <a:t>на</a:t>
            </a:r>
            <a:r>
              <a:rPr lang="en-US" sz="1400" dirty="0" smtClean="0">
                <a:latin typeface="Garamond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Garamond" pitchFamily="18" charset="0"/>
                <a:ea typeface="Calibri" pitchFamily="34" charset="0"/>
                <a:cs typeface="Times New Roman" pitchFamily="18" charset="0"/>
              </a:rPr>
              <a:t>отработените</a:t>
            </a:r>
            <a:r>
              <a:rPr lang="en-US" sz="1400" dirty="0" smtClean="0">
                <a:latin typeface="Garamond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Garamond" pitchFamily="18" charset="0"/>
                <a:ea typeface="Calibri" pitchFamily="34" charset="0"/>
                <a:cs typeface="Times New Roman" pitchFamily="18" charset="0"/>
              </a:rPr>
              <a:t>газове</a:t>
            </a:r>
            <a:r>
              <a:rPr lang="en-US" sz="1400" dirty="0" smtClean="0">
                <a:latin typeface="Garamond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lang="bg-BG" sz="1400" dirty="0" smtClean="0">
              <a:latin typeface="Garamond" pitchFamily="18" charset="0"/>
              <a:ea typeface="Calibri" pitchFamily="34" charset="0"/>
              <a:cs typeface="Times New Roman" pitchFamily="18" charset="0"/>
            </a:endParaRPr>
          </a:p>
          <a:p>
            <a:pPr lvl="0" indent="449263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400" i="1" dirty="0" smtClean="0">
                <a:latin typeface="Garamond" pitchFamily="18" charset="0"/>
                <a:ea typeface="Calibri" pitchFamily="34" charset="0"/>
                <a:cs typeface="Times New Roman" pitchFamily="18" charset="0"/>
              </a:rPr>
              <a:t>Chevrolet Citation </a:t>
            </a:r>
            <a:r>
              <a:rPr lang="en-US" sz="2400" dirty="0" smtClean="0">
                <a:latin typeface="Garamond" pitchFamily="18" charset="0"/>
                <a:ea typeface="Calibri" pitchFamily="34" charset="0"/>
                <a:cs typeface="Times New Roman" pitchFamily="18" charset="0"/>
              </a:rPr>
              <a:t>2.5 dm</a:t>
            </a:r>
            <a:r>
              <a:rPr lang="en-US" sz="2400" baseline="30000" dirty="0" smtClean="0">
                <a:latin typeface="Garamond" pitchFamily="18" charset="0"/>
                <a:ea typeface="Calibri" pitchFamily="34" charset="0"/>
                <a:cs typeface="Times New Roman" pitchFamily="18" charset="0"/>
              </a:rPr>
              <a:t>3</a:t>
            </a:r>
            <a:r>
              <a:rPr lang="en-US" sz="2400" dirty="0" smtClean="0">
                <a:latin typeface="Garamond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bg-BG" sz="2400" dirty="0" smtClean="0">
                <a:latin typeface="Garamond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lang="en-US" sz="1400" dirty="0" smtClean="0">
                <a:latin typeface="Garamond" pitchFamily="18" charset="0"/>
                <a:ea typeface="Calibri" pitchFamily="34" charset="0"/>
                <a:cs typeface="Times New Roman" pitchFamily="18" charset="0"/>
              </a:rPr>
              <a:t>40- 50% </a:t>
            </a:r>
            <a:r>
              <a:rPr lang="en-US" sz="1400" dirty="0" err="1" smtClean="0">
                <a:latin typeface="Garamond" pitchFamily="18" charset="0"/>
                <a:ea typeface="Calibri" pitchFamily="34" charset="0"/>
                <a:cs typeface="Times New Roman" pitchFamily="18" charset="0"/>
              </a:rPr>
              <a:t>по-висока</a:t>
            </a:r>
            <a:r>
              <a:rPr lang="bg-BG" sz="1400" dirty="0" smtClean="0">
                <a:latin typeface="Garamond" pitchFamily="18" charset="0"/>
                <a:ea typeface="Calibri" pitchFamily="34" charset="0"/>
                <a:cs typeface="Times New Roman" pitchFamily="18" charset="0"/>
              </a:rPr>
              <a:t> ефективност </a:t>
            </a:r>
            <a:r>
              <a:rPr lang="en-US" sz="1400" dirty="0" smtClean="0">
                <a:latin typeface="Garamond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bg-BG" sz="1400" dirty="0" smtClean="0">
                <a:latin typeface="Garamond" pitchFamily="18" charset="0"/>
                <a:ea typeface="Calibri" pitchFamily="34" charset="0"/>
                <a:cs typeface="Times New Roman" pitchFamily="18" charset="0"/>
              </a:rPr>
              <a:t>(</a:t>
            </a:r>
            <a:r>
              <a:rPr lang="en-US" sz="1400" dirty="0" smtClean="0">
                <a:latin typeface="Garamond" pitchFamily="18" charset="0"/>
                <a:ea typeface="Calibri" pitchFamily="34" charset="0"/>
                <a:cs typeface="Times New Roman" pitchFamily="18" charset="0"/>
              </a:rPr>
              <a:t>2000 </a:t>
            </a:r>
            <a:r>
              <a:rPr lang="en-US" sz="1400" dirty="0" err="1" smtClean="0">
                <a:latin typeface="Garamond" pitchFamily="18" charset="0"/>
                <a:ea typeface="Calibri" pitchFamily="34" charset="0"/>
                <a:cs typeface="Times New Roman" pitchFamily="18" charset="0"/>
              </a:rPr>
              <a:t>оборо</a:t>
            </a:r>
            <a:r>
              <a:rPr lang="bg-BG" sz="1400" dirty="0" smtClean="0">
                <a:latin typeface="Garamond" pitchFamily="18" charset="0"/>
                <a:ea typeface="Calibri" pitchFamily="34" charset="0"/>
                <a:cs typeface="Times New Roman" pitchFamily="18" charset="0"/>
              </a:rPr>
              <a:t>т</a:t>
            </a:r>
            <a:r>
              <a:rPr lang="en-US" sz="1400" dirty="0" smtClean="0">
                <a:latin typeface="Garamond" pitchFamily="18" charset="0"/>
                <a:ea typeface="Calibri" pitchFamily="34" charset="0"/>
                <a:cs typeface="Times New Roman" pitchFamily="18" charset="0"/>
              </a:rPr>
              <a:t>а</a:t>
            </a:r>
            <a:r>
              <a:rPr lang="bg-BG" sz="1400" dirty="0" smtClean="0">
                <a:latin typeface="Garamond" pitchFamily="18" charset="0"/>
                <a:ea typeface="Calibri" pitchFamily="34" charset="0"/>
                <a:cs typeface="Times New Roman" pitchFamily="18" charset="0"/>
              </a:rPr>
              <a:t>)</a:t>
            </a:r>
            <a:r>
              <a:rPr lang="en-US" sz="1400" dirty="0" smtClean="0">
                <a:latin typeface="Garamond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bg-BG" sz="1400" dirty="0" smtClean="0">
                <a:latin typeface="Garamond" pitchFamily="18" charset="0"/>
                <a:ea typeface="Calibri" pitchFamily="34" charset="0"/>
                <a:cs typeface="Times New Roman" pitchFamily="18" charset="0"/>
              </a:rPr>
              <a:t>в сравнение</a:t>
            </a:r>
            <a:r>
              <a:rPr lang="en-US" sz="1400" dirty="0" smtClean="0">
                <a:latin typeface="Garamond" pitchFamily="18" charset="0"/>
                <a:ea typeface="Calibri" pitchFamily="34" charset="0"/>
                <a:cs typeface="Times New Roman" pitchFamily="18" charset="0"/>
              </a:rPr>
              <a:t> с </a:t>
            </a:r>
            <a:r>
              <a:rPr lang="bg-BG" sz="1400" dirty="0" smtClean="0">
                <a:latin typeface="Garamond" pitchFamily="18" charset="0"/>
                <a:ea typeface="Calibri" pitchFamily="34" charset="0"/>
                <a:cs typeface="Times New Roman" pitchFamily="18" charset="0"/>
              </a:rPr>
              <a:t>работа на </a:t>
            </a:r>
            <a:r>
              <a:rPr lang="en-US" sz="1400" dirty="0" err="1" smtClean="0">
                <a:latin typeface="Garamond" pitchFamily="18" charset="0"/>
                <a:ea typeface="Calibri" pitchFamily="34" charset="0"/>
                <a:cs typeface="Times New Roman" pitchFamily="18" charset="0"/>
              </a:rPr>
              <a:t>бензин</a:t>
            </a:r>
            <a:r>
              <a:rPr lang="en-US" sz="1400" dirty="0" smtClean="0">
                <a:latin typeface="Garamond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lang="bg-BG" sz="1400" dirty="0" smtClean="0">
              <a:latin typeface="Garamond" pitchFamily="18" charset="0"/>
              <a:ea typeface="Calibri" pitchFamily="34" charset="0"/>
              <a:cs typeface="Times New Roman" pitchFamily="18" charset="0"/>
            </a:endParaRPr>
          </a:p>
          <a:p>
            <a:pPr lvl="0" indent="449263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400" i="1" dirty="0" smtClean="0">
                <a:latin typeface="Garamond" pitchFamily="18" charset="0"/>
                <a:ea typeface="Calibri" pitchFamily="34" charset="0"/>
                <a:cs typeface="Times New Roman" pitchFamily="18" charset="0"/>
              </a:rPr>
              <a:t>Volvo B21</a:t>
            </a:r>
            <a:r>
              <a:rPr lang="bg-BG" sz="1400" dirty="0" smtClean="0">
                <a:latin typeface="Garamond" pitchFamily="18" charset="0"/>
                <a:ea typeface="Calibri" pitchFamily="34" charset="0"/>
                <a:cs typeface="Times New Roman" pitchFamily="18" charset="0"/>
              </a:rPr>
              <a:t> ;(</a:t>
            </a:r>
            <a:r>
              <a:rPr lang="en-US" sz="1400" dirty="0" err="1" smtClean="0">
                <a:latin typeface="Garamond" pitchFamily="18" charset="0"/>
                <a:ea typeface="Calibri" pitchFamily="34" charset="0"/>
                <a:cs typeface="Times New Roman" pitchFamily="18" charset="0"/>
              </a:rPr>
              <a:t>автомобил</a:t>
            </a:r>
            <a:r>
              <a:rPr lang="bg-BG" sz="1400" dirty="0" smtClean="0">
                <a:latin typeface="Garamond" pitchFamily="18" charset="0"/>
                <a:ea typeface="Calibri" pitchFamily="34" charset="0"/>
                <a:cs typeface="Times New Roman" pitchFamily="18" charset="0"/>
              </a:rPr>
              <a:t>) компресия- </a:t>
            </a:r>
            <a:r>
              <a:rPr lang="en-US" sz="1400" dirty="0" err="1" smtClean="0">
                <a:latin typeface="Garamond" pitchFamily="18" charset="0"/>
                <a:ea typeface="Calibri" pitchFamily="34" charset="0"/>
                <a:cs typeface="Times New Roman" pitchFamily="18" charset="0"/>
              </a:rPr>
              <a:t>до</a:t>
            </a:r>
            <a:r>
              <a:rPr lang="en-US" sz="1400" dirty="0" smtClean="0">
                <a:latin typeface="Garamond" pitchFamily="18" charset="0"/>
                <a:ea typeface="Calibri" pitchFamily="34" charset="0"/>
                <a:cs typeface="Times New Roman" pitchFamily="18" charset="0"/>
              </a:rPr>
              <a:t> 14</a:t>
            </a:r>
            <a:r>
              <a:rPr lang="bg-BG" sz="1400" dirty="0" smtClean="0">
                <a:latin typeface="Garamond" pitchFamily="18" charset="0"/>
                <a:ea typeface="Calibri" pitchFamily="34" charset="0"/>
                <a:cs typeface="Times New Roman" pitchFamily="18" charset="0"/>
              </a:rPr>
              <a:t> единици, и </a:t>
            </a:r>
            <a:r>
              <a:rPr lang="en-US" sz="1400" dirty="0" smtClean="0">
                <a:latin typeface="Garamond" pitchFamily="18" charset="0"/>
                <a:ea typeface="Calibri" pitchFamily="34" charset="0"/>
                <a:cs typeface="Times New Roman" pitchFamily="18" charset="0"/>
              </a:rPr>
              <a:t>27% </a:t>
            </a:r>
            <a:r>
              <a:rPr lang="en-US" sz="1400" dirty="0" err="1" smtClean="0">
                <a:latin typeface="Garamond" pitchFamily="18" charset="0"/>
                <a:ea typeface="Calibri" pitchFamily="34" charset="0"/>
                <a:cs typeface="Times New Roman" pitchFamily="18" charset="0"/>
              </a:rPr>
              <a:t>по-ниски</a:t>
            </a:r>
            <a:r>
              <a:rPr lang="en-US" sz="1400" dirty="0" smtClean="0">
                <a:latin typeface="Garamond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Garamond" pitchFamily="18" charset="0"/>
                <a:ea typeface="Calibri" pitchFamily="34" charset="0"/>
                <a:cs typeface="Times New Roman" pitchFamily="18" charset="0"/>
              </a:rPr>
              <a:t>емисии</a:t>
            </a:r>
            <a:r>
              <a:rPr lang="bg-BG" sz="1400" dirty="0" smtClean="0">
                <a:latin typeface="Garamond" pitchFamily="18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lvl="0" indent="449263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400" i="1" dirty="0" err="1" smtClean="0">
                <a:latin typeface="Garamond" pitchFamily="18" charset="0"/>
                <a:ea typeface="Calibri" pitchFamily="34" charset="0"/>
                <a:cs typeface="Times New Roman" pitchFamily="18" charset="0"/>
              </a:rPr>
              <a:t>Korematsu</a:t>
            </a:r>
            <a:r>
              <a:rPr lang="en-US" sz="2400" i="1" dirty="0" smtClean="0">
                <a:latin typeface="Garamond" pitchFamily="18" charset="0"/>
                <a:ea typeface="Calibri" pitchFamily="34" charset="0"/>
                <a:cs typeface="Times New Roman" pitchFamily="18" charset="0"/>
              </a:rPr>
              <a:t> и Fukuda</a:t>
            </a:r>
            <a:r>
              <a:rPr lang="en-US" sz="2400" dirty="0" smtClean="0">
                <a:latin typeface="Garamond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bg-BG" sz="1400" dirty="0" smtClean="0">
                <a:latin typeface="Garamond" pitchFamily="18" charset="0"/>
                <a:ea typeface="Calibri" pitchFamily="34" charset="0"/>
                <a:cs typeface="Times New Roman" pitchFamily="18" charset="0"/>
              </a:rPr>
              <a:t>(</a:t>
            </a:r>
            <a:r>
              <a:rPr lang="en-US" sz="1400" dirty="0" err="1" smtClean="0">
                <a:latin typeface="Garamond" pitchFamily="18" charset="0"/>
                <a:ea typeface="Calibri" pitchFamily="34" charset="0"/>
                <a:cs typeface="Times New Roman" pitchFamily="18" charset="0"/>
              </a:rPr>
              <a:t>мотоциклет</a:t>
            </a:r>
            <a:r>
              <a:rPr lang="bg-BG" sz="1400" dirty="0" smtClean="0">
                <a:latin typeface="Garamond" pitchFamily="18" charset="0"/>
                <a:ea typeface="Calibri" pitchFamily="34" charset="0"/>
                <a:cs typeface="Times New Roman" pitchFamily="18" charset="0"/>
              </a:rPr>
              <a:t>) - </a:t>
            </a:r>
            <a:r>
              <a:rPr lang="en-US" sz="1400" dirty="0" err="1" smtClean="0">
                <a:latin typeface="Garamond" pitchFamily="18" charset="0"/>
                <a:ea typeface="Calibri" pitchFamily="34" charset="0"/>
                <a:cs typeface="Times New Roman" pitchFamily="18" charset="0"/>
              </a:rPr>
              <a:t>икономия</a:t>
            </a:r>
            <a:r>
              <a:rPr lang="en-US" sz="1400" dirty="0" smtClean="0">
                <a:latin typeface="Garamond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Garamond" pitchFamily="18" charset="0"/>
                <a:ea typeface="Calibri" pitchFamily="34" charset="0"/>
                <a:cs typeface="Times New Roman" pitchFamily="18" charset="0"/>
              </a:rPr>
              <a:t>на</a:t>
            </a:r>
            <a:r>
              <a:rPr lang="en-US" sz="1400" dirty="0" smtClean="0">
                <a:latin typeface="Garamond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Garamond" pitchFamily="18" charset="0"/>
                <a:ea typeface="Calibri" pitchFamily="34" charset="0"/>
                <a:cs typeface="Times New Roman" pitchFamily="18" charset="0"/>
              </a:rPr>
              <a:t>енергия</a:t>
            </a:r>
            <a:r>
              <a:rPr lang="en-US" sz="1400" dirty="0" smtClean="0">
                <a:latin typeface="Garamond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bg-BG" sz="1400" dirty="0" smtClean="0">
                <a:latin typeface="Garamond" pitchFamily="18" charset="0"/>
                <a:ea typeface="Calibri" pitchFamily="34" charset="0"/>
                <a:cs typeface="Times New Roman" pitchFamily="18" charset="0"/>
              </a:rPr>
              <a:t>с </a:t>
            </a:r>
            <a:r>
              <a:rPr lang="en-US" sz="1400" dirty="0" smtClean="0">
                <a:latin typeface="Garamond" pitchFamily="18" charset="0"/>
                <a:ea typeface="Calibri" pitchFamily="34" charset="0"/>
                <a:cs typeface="Times New Roman" pitchFamily="18" charset="0"/>
              </a:rPr>
              <a:t>9-10% </a:t>
            </a:r>
            <a:endParaRPr lang="bg-BG" sz="1400" dirty="0" smtClean="0">
              <a:latin typeface="Garamond" pitchFamily="18" charset="0"/>
              <a:ea typeface="Calibri" pitchFamily="34" charset="0"/>
              <a:cs typeface="Times New Roman" pitchFamily="18" charset="0"/>
            </a:endParaRPr>
          </a:p>
          <a:p>
            <a:pPr indent="44926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i="1" dirty="0" smtClean="0">
                <a:latin typeface="Garamond" pitchFamily="18" charset="0"/>
                <a:ea typeface="Calibri" pitchFamily="34" charset="0"/>
                <a:cs typeface="Times New Roman" pitchFamily="18" charset="0"/>
              </a:rPr>
              <a:t>Volkswagen</a:t>
            </a:r>
            <a:r>
              <a:rPr lang="en-US" sz="2400" dirty="0" smtClean="0">
                <a:latin typeface="Garamond" pitchFamily="18" charset="0"/>
                <a:ea typeface="Calibri" pitchFamily="34" charset="0"/>
                <a:cs typeface="Times New Roman" pitchFamily="18" charset="0"/>
              </a:rPr>
              <a:t> е </a:t>
            </a:r>
            <a:r>
              <a:rPr lang="en-US" sz="2400" i="1" dirty="0" smtClean="0">
                <a:latin typeface="Garamond" pitchFamily="18" charset="0"/>
                <a:ea typeface="Calibri" pitchFamily="34" charset="0"/>
                <a:cs typeface="Times New Roman" pitchFamily="18" charset="0"/>
              </a:rPr>
              <a:t>827-тип</a:t>
            </a:r>
            <a:r>
              <a:rPr lang="en-US" sz="2400" dirty="0" smtClean="0">
                <a:latin typeface="Garamond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bg-BG" sz="1400" dirty="0" smtClean="0">
                <a:latin typeface="Garamond" pitchFamily="18" charset="0"/>
                <a:ea typeface="Calibri" pitchFamily="34" charset="0"/>
                <a:cs typeface="Times New Roman" pitchFamily="18" charset="0"/>
              </a:rPr>
              <a:t>-</a:t>
            </a:r>
            <a:r>
              <a:rPr lang="en-US" sz="1400" dirty="0" smtClean="0">
                <a:latin typeface="Garamond" pitchFamily="18" charset="0"/>
                <a:ea typeface="Calibri" pitchFamily="34" charset="0"/>
                <a:cs typeface="Times New Roman" pitchFamily="18" charset="0"/>
              </a:rPr>
              <a:t>13-14%</a:t>
            </a:r>
            <a:r>
              <a:rPr lang="en-US" sz="1400" dirty="0" smtClean="0">
                <a:solidFill>
                  <a:srgbClr val="FF0000"/>
                </a:solidFill>
                <a:latin typeface="Garamond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bg-BG" sz="1400" dirty="0" smtClean="0">
                <a:latin typeface="Garamond" pitchFamily="18" charset="0"/>
                <a:ea typeface="Calibri" pitchFamily="34" charset="0"/>
                <a:cs typeface="Times New Roman" pitchFamily="18" charset="0"/>
              </a:rPr>
              <a:t>по-висока</a:t>
            </a:r>
            <a:r>
              <a:rPr lang="en-US" sz="1400" dirty="0" smtClean="0">
                <a:latin typeface="Garamond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Garamond" pitchFamily="18" charset="0"/>
                <a:ea typeface="Calibri" pitchFamily="34" charset="0"/>
                <a:cs typeface="Times New Roman" pitchFamily="18" charset="0"/>
              </a:rPr>
              <a:t>ефективност</a:t>
            </a:r>
            <a:r>
              <a:rPr lang="en-US" sz="1400" dirty="0" smtClean="0">
                <a:latin typeface="Garamond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bg-BG" sz="1400" dirty="0" smtClean="0">
                <a:latin typeface="Garamond" pitchFamily="18" charset="0"/>
                <a:ea typeface="Calibri" pitchFamily="34" charset="0"/>
                <a:cs typeface="Times New Roman" pitchFamily="18" charset="0"/>
              </a:rPr>
              <a:t>от </a:t>
            </a:r>
            <a:r>
              <a:rPr lang="en-US" sz="1400" dirty="0" err="1" smtClean="0">
                <a:latin typeface="Garamond" pitchFamily="18" charset="0"/>
                <a:ea typeface="Calibri" pitchFamily="34" charset="0"/>
                <a:cs typeface="Times New Roman" pitchFamily="18" charset="0"/>
              </a:rPr>
              <a:t>използване</a:t>
            </a:r>
            <a:r>
              <a:rPr lang="en-US" sz="1400" dirty="0" smtClean="0">
                <a:latin typeface="Garamond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Garamond" pitchFamily="18" charset="0"/>
                <a:ea typeface="Calibri" pitchFamily="34" charset="0"/>
                <a:cs typeface="Times New Roman" pitchFamily="18" charset="0"/>
              </a:rPr>
              <a:t>на</a:t>
            </a:r>
            <a:r>
              <a:rPr lang="en-US" sz="1400" dirty="0" smtClean="0">
                <a:latin typeface="Garamond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Garamond" pitchFamily="18" charset="0"/>
                <a:ea typeface="Calibri" pitchFamily="34" charset="0"/>
                <a:cs typeface="Times New Roman" pitchFamily="18" charset="0"/>
              </a:rPr>
              <a:t>чист</a:t>
            </a:r>
            <a:r>
              <a:rPr lang="en-US" sz="1400" dirty="0" smtClean="0">
                <a:latin typeface="Garamond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Garamond" pitchFamily="18" charset="0"/>
                <a:ea typeface="Calibri" pitchFamily="34" charset="0"/>
                <a:cs typeface="Times New Roman" pitchFamily="18" charset="0"/>
              </a:rPr>
              <a:t>метано</a:t>
            </a:r>
            <a:r>
              <a:rPr lang="bg-BG" sz="1400" dirty="0" smtClean="0">
                <a:latin typeface="Garamond" pitchFamily="18" charset="0"/>
                <a:ea typeface="Calibri" pitchFamily="34" charset="0"/>
                <a:cs typeface="Times New Roman" pitchFamily="18" charset="0"/>
              </a:rPr>
              <a:t>л.</a:t>
            </a:r>
            <a:r>
              <a:rPr lang="en-US" sz="2000" i="1" dirty="0" smtClean="0">
                <a:latin typeface="Garamond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bg-BG" sz="2000" i="1" dirty="0" smtClean="0">
              <a:latin typeface="Garamond" pitchFamily="18" charset="0"/>
              <a:ea typeface="Calibri" pitchFamily="34" charset="0"/>
              <a:cs typeface="Times New Roman" pitchFamily="18" charset="0"/>
            </a:endParaRPr>
          </a:p>
          <a:p>
            <a:pPr indent="44926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i="1" dirty="0" smtClean="0">
                <a:latin typeface="Garamond" pitchFamily="18" charset="0"/>
                <a:ea typeface="Calibri" pitchFamily="34" charset="0"/>
                <a:cs typeface="Times New Roman" pitchFamily="18" charset="0"/>
              </a:rPr>
              <a:t>Volkswagen</a:t>
            </a:r>
            <a:r>
              <a:rPr lang="bg-BG" sz="2000" dirty="0" smtClean="0">
                <a:latin typeface="Garamond" pitchFamily="18" charset="0"/>
                <a:ea typeface="Calibri" pitchFamily="34" charset="0"/>
                <a:cs typeface="Times New Roman" pitchFamily="18" charset="0"/>
              </a:rPr>
              <a:t>-</a:t>
            </a:r>
            <a:r>
              <a:rPr lang="en-US" sz="2000" dirty="0" smtClean="0">
                <a:latin typeface="Garamond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400" dirty="0" smtClean="0">
                <a:latin typeface="Garamond" pitchFamily="18" charset="0"/>
                <a:ea typeface="Calibri" pitchFamily="34" charset="0"/>
                <a:cs typeface="Times New Roman" pitchFamily="18" charset="0"/>
              </a:rPr>
              <a:t>10% </a:t>
            </a:r>
            <a:r>
              <a:rPr lang="bg-BG" sz="1400" dirty="0" smtClean="0">
                <a:latin typeface="Garamond" pitchFamily="18" charset="0"/>
                <a:ea typeface="Calibri" pitchFamily="34" charset="0"/>
                <a:cs typeface="Times New Roman" pitchFamily="18" charset="0"/>
              </a:rPr>
              <a:t>ефективност </a:t>
            </a:r>
            <a:r>
              <a:rPr lang="en-US" sz="1400" dirty="0" smtClean="0">
                <a:latin typeface="Garamond" pitchFamily="18" charset="0"/>
                <a:ea typeface="Calibri" pitchFamily="34" charset="0"/>
                <a:cs typeface="Times New Roman" pitchFamily="18" charset="0"/>
              </a:rPr>
              <a:t>в </a:t>
            </a:r>
            <a:r>
              <a:rPr lang="en-US" sz="1400" dirty="0" err="1" smtClean="0">
                <a:latin typeface="Garamond" pitchFamily="18" charset="0"/>
                <a:ea typeface="Calibri" pitchFamily="34" charset="0"/>
                <a:cs typeface="Times New Roman" pitchFamily="18" charset="0"/>
              </a:rPr>
              <a:t>сравнение</a:t>
            </a:r>
            <a:r>
              <a:rPr lang="en-US" sz="1400" dirty="0" smtClean="0">
                <a:latin typeface="Garamond" pitchFamily="18" charset="0"/>
                <a:ea typeface="Calibri" pitchFamily="34" charset="0"/>
                <a:cs typeface="Times New Roman" pitchFamily="18" charset="0"/>
              </a:rPr>
              <a:t> с </a:t>
            </a:r>
            <a:r>
              <a:rPr lang="en-US" sz="1400" dirty="0" err="1" smtClean="0">
                <a:latin typeface="Garamond" pitchFamily="18" charset="0"/>
                <a:ea typeface="Calibri" pitchFamily="34" charset="0"/>
                <a:cs typeface="Times New Roman" pitchFamily="18" charset="0"/>
              </a:rPr>
              <a:t>оптимизиран</a:t>
            </a:r>
            <a:r>
              <a:rPr lang="en-US" sz="1400" dirty="0" smtClean="0">
                <a:latin typeface="Garamond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bg-BG" sz="1400" dirty="0" err="1" smtClean="0">
                <a:latin typeface="Garamond" pitchFamily="18" charset="0"/>
                <a:ea typeface="Calibri" pitchFamily="34" charset="0"/>
                <a:cs typeface="Times New Roman" pitchFamily="18" charset="0"/>
              </a:rPr>
              <a:t>бензинов-метанолен</a:t>
            </a:r>
            <a:r>
              <a:rPr lang="en-US" sz="1400" dirty="0" smtClean="0">
                <a:latin typeface="Garamond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Garamond" pitchFamily="18" charset="0"/>
                <a:ea typeface="Calibri" pitchFamily="34" charset="0"/>
                <a:cs typeface="Times New Roman" pitchFamily="18" charset="0"/>
              </a:rPr>
              <a:t>двигател</a:t>
            </a:r>
            <a:endParaRPr lang="bg-BG" sz="1400" i="1" dirty="0" smtClean="0">
              <a:latin typeface="Garamond" pitchFamily="18" charset="0"/>
              <a:ea typeface="Calibri" pitchFamily="34" charset="0"/>
              <a:cs typeface="Times New Roman" pitchFamily="18" charset="0"/>
            </a:endParaRPr>
          </a:p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i="1" dirty="0" smtClean="0">
                <a:latin typeface="Garamond" pitchFamily="18" charset="0"/>
                <a:ea typeface="Calibri" pitchFamily="34" charset="0"/>
                <a:cs typeface="Times New Roman" pitchFamily="18" charset="0"/>
              </a:rPr>
              <a:t>Komatsu 4D92 </a:t>
            </a:r>
            <a:r>
              <a:rPr lang="en-US" sz="2000" dirty="0" smtClean="0">
                <a:latin typeface="Garamond" pitchFamily="18" charset="0"/>
                <a:ea typeface="Calibri" pitchFamily="34" charset="0"/>
                <a:cs typeface="Times New Roman" pitchFamily="18" charset="0"/>
              </a:rPr>
              <a:t>2.6 dm</a:t>
            </a:r>
            <a:r>
              <a:rPr lang="en-US" sz="2000" baseline="30000" dirty="0" smtClean="0">
                <a:latin typeface="Garamond" pitchFamily="18" charset="0"/>
                <a:ea typeface="Calibri" pitchFamily="34" charset="0"/>
                <a:cs typeface="Times New Roman" pitchFamily="18" charset="0"/>
              </a:rPr>
              <a:t>3</a:t>
            </a:r>
            <a:r>
              <a:rPr lang="bg-BG" sz="1200" dirty="0" smtClean="0">
                <a:latin typeface="Garamond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lang="en-US" sz="1200" dirty="0" smtClean="0">
                <a:latin typeface="Garamond" pitchFamily="18" charset="0"/>
                <a:ea typeface="Calibri" pitchFamily="34" charset="0"/>
                <a:cs typeface="Times New Roman" pitchFamily="18" charset="0"/>
              </a:rPr>
              <a:t>75% </a:t>
            </a:r>
            <a:r>
              <a:rPr lang="en-US" sz="1400" dirty="0" err="1" smtClean="0">
                <a:latin typeface="Garamond" pitchFamily="18" charset="0"/>
                <a:ea typeface="Calibri" pitchFamily="34" charset="0"/>
                <a:cs typeface="Times New Roman" pitchFamily="18" charset="0"/>
              </a:rPr>
              <a:t>водород</a:t>
            </a:r>
            <a:r>
              <a:rPr lang="en-US" sz="1400" dirty="0" smtClean="0">
                <a:latin typeface="Garamond" pitchFamily="18" charset="0"/>
                <a:ea typeface="Calibri" pitchFamily="34" charset="0"/>
                <a:cs typeface="Times New Roman" pitchFamily="18" charset="0"/>
              </a:rPr>
              <a:t> и </a:t>
            </a:r>
            <a:r>
              <a:rPr lang="bg-BG" sz="1400" dirty="0" smtClean="0">
                <a:latin typeface="Garamond" pitchFamily="18" charset="0"/>
                <a:ea typeface="Calibri" pitchFamily="34" charset="0"/>
                <a:cs typeface="Times New Roman" pitchFamily="18" charset="0"/>
              </a:rPr>
              <a:t>СО, 90 % </a:t>
            </a:r>
            <a:r>
              <a:rPr lang="en-US" sz="1400" dirty="0" smtClean="0">
                <a:latin typeface="Garamond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bg-BG" sz="1400" dirty="0" smtClean="0">
                <a:latin typeface="Garamond" pitchFamily="18" charset="0"/>
                <a:ea typeface="Calibri" pitchFamily="34" charset="0"/>
                <a:cs typeface="Times New Roman" pitchFamily="18" charset="0"/>
              </a:rPr>
              <a:t>конверсия (</a:t>
            </a:r>
            <a:r>
              <a:rPr lang="en-US" sz="1400" dirty="0" smtClean="0">
                <a:latin typeface="Garamond" pitchFamily="18" charset="0"/>
                <a:ea typeface="Calibri" pitchFamily="34" charset="0"/>
                <a:cs typeface="Times New Roman" pitchFamily="18" charset="0"/>
              </a:rPr>
              <a:t>573 К- 773 К</a:t>
            </a:r>
            <a:r>
              <a:rPr lang="bg-BG" sz="1400" dirty="0" smtClean="0">
                <a:latin typeface="Garamond" pitchFamily="18" charset="0"/>
                <a:ea typeface="Calibri" pitchFamily="34" charset="0"/>
                <a:cs typeface="Times New Roman" pitchFamily="18" charset="0"/>
              </a:rPr>
              <a:t>)</a:t>
            </a:r>
            <a:r>
              <a:rPr lang="en-US" sz="1400" dirty="0" smtClean="0">
                <a:latin typeface="Garamond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bg-BG" sz="1400" dirty="0" smtClean="0">
              <a:latin typeface="Garamond" pitchFamily="18" charset="0"/>
              <a:ea typeface="Calibri" pitchFamily="34" charset="0"/>
              <a:cs typeface="Times New Roman" pitchFamily="18" charset="0"/>
            </a:endParaRPr>
          </a:p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i="1" dirty="0" smtClean="0">
                <a:latin typeface="Garamond" pitchFamily="18" charset="0"/>
                <a:ea typeface="Calibri" pitchFamily="34" charset="0"/>
                <a:cs typeface="Times New Roman" pitchFamily="18" charset="0"/>
              </a:rPr>
              <a:t>Yoshida и </a:t>
            </a:r>
            <a:r>
              <a:rPr lang="en-US" sz="2000" i="1" dirty="0" err="1" smtClean="0">
                <a:latin typeface="Garamond" pitchFamily="18" charset="0"/>
                <a:ea typeface="Calibri" pitchFamily="34" charset="0"/>
                <a:cs typeface="Times New Roman" pitchFamily="18" charset="0"/>
              </a:rPr>
              <a:t>др</a:t>
            </a:r>
            <a:r>
              <a:rPr lang="en-US" sz="2000" i="1" dirty="0" smtClean="0">
                <a:latin typeface="Garamond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lang="en-US" sz="2000" dirty="0" smtClean="0">
                <a:latin typeface="Garamond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Garamond" pitchFamily="18" charset="0"/>
                <a:ea typeface="Calibri" pitchFamily="34" charset="0"/>
                <a:cs typeface="Times New Roman" pitchFamily="18" charset="0"/>
              </a:rPr>
              <a:t>от</a:t>
            </a:r>
            <a:r>
              <a:rPr lang="en-US" sz="2000" dirty="0" smtClean="0">
                <a:latin typeface="Garamond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000" i="1" dirty="0" smtClean="0">
                <a:latin typeface="Garamond" pitchFamily="18" charset="0"/>
                <a:ea typeface="Calibri" pitchFamily="34" charset="0"/>
                <a:cs typeface="Times New Roman" pitchFamily="18" charset="0"/>
              </a:rPr>
              <a:t>JARI</a:t>
            </a:r>
            <a:r>
              <a:rPr lang="en-US" sz="1200" dirty="0" smtClean="0">
                <a:latin typeface="Garamond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lang="bg-BG" sz="1200" dirty="0" smtClean="0">
                <a:latin typeface="Garamond" pitchFamily="18" charset="0"/>
                <a:ea typeface="Calibri" pitchFamily="34" charset="0"/>
                <a:cs typeface="Times New Roman" pitchFamily="18" charset="0"/>
              </a:rPr>
              <a:t>(</a:t>
            </a:r>
            <a:r>
              <a:rPr lang="en-US" sz="1200" dirty="0" err="1" smtClean="0">
                <a:latin typeface="Garamond" pitchFamily="18" charset="0"/>
                <a:ea typeface="Calibri" pitchFamily="34" charset="0"/>
                <a:cs typeface="Times New Roman" pitchFamily="18" charset="0"/>
              </a:rPr>
              <a:t>автобус</a:t>
            </a:r>
            <a:r>
              <a:rPr lang="en-US" sz="1200" dirty="0" smtClean="0">
                <a:latin typeface="Garamond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bg-BG" sz="1200" dirty="0" smtClean="0">
                <a:latin typeface="Garamond" pitchFamily="18" charset="0"/>
                <a:ea typeface="Calibri" pitchFamily="34" charset="0"/>
                <a:cs typeface="Times New Roman" pitchFamily="18" charset="0"/>
              </a:rPr>
              <a:t>за</a:t>
            </a:r>
            <a:r>
              <a:rPr lang="en-US" sz="1200" dirty="0" smtClean="0">
                <a:latin typeface="Garamond" pitchFamily="18" charset="0"/>
                <a:ea typeface="Calibri" pitchFamily="34" charset="0"/>
                <a:cs typeface="Times New Roman" pitchFamily="18" charset="0"/>
              </a:rPr>
              <a:t> 30 </a:t>
            </a:r>
            <a:r>
              <a:rPr lang="en-US" sz="1200" dirty="0" err="1" smtClean="0">
                <a:latin typeface="Garamond" pitchFamily="18" charset="0"/>
                <a:ea typeface="Calibri" pitchFamily="34" charset="0"/>
                <a:cs typeface="Times New Roman" pitchFamily="18" charset="0"/>
              </a:rPr>
              <a:t>пътници</a:t>
            </a:r>
            <a:r>
              <a:rPr lang="bg-BG" sz="1200" dirty="0" smtClean="0">
                <a:latin typeface="Garamond" pitchFamily="18" charset="0"/>
                <a:ea typeface="Calibri" pitchFamily="34" charset="0"/>
                <a:cs typeface="Times New Roman" pitchFamily="18" charset="0"/>
              </a:rPr>
              <a:t>)</a:t>
            </a:r>
            <a:r>
              <a:rPr lang="en-US" sz="1200" dirty="0" smtClean="0">
                <a:latin typeface="Garamond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bg-BG" sz="1200" dirty="0" smtClean="0">
                <a:latin typeface="Garamond" pitchFamily="18" charset="0"/>
                <a:ea typeface="Calibri" pitchFamily="34" charset="0"/>
                <a:cs typeface="Times New Roman" pitchFamily="18" charset="0"/>
              </a:rPr>
              <a:t>-</a:t>
            </a:r>
            <a:r>
              <a:rPr lang="en-US" sz="1200" dirty="0" smtClean="0">
                <a:latin typeface="Garamond" pitchFamily="18" charset="0"/>
                <a:ea typeface="Calibri" pitchFamily="34" charset="0"/>
                <a:cs typeface="Times New Roman" pitchFamily="18" charset="0"/>
              </a:rPr>
              <a:t>83%</a:t>
            </a:r>
            <a:r>
              <a:rPr lang="bg-BG" sz="1200" dirty="0" smtClean="0">
                <a:latin typeface="Garamond" pitchFamily="18" charset="0"/>
                <a:ea typeface="Calibri" pitchFamily="34" charset="0"/>
                <a:cs typeface="Times New Roman" pitchFamily="18" charset="0"/>
              </a:rPr>
              <a:t> п</a:t>
            </a:r>
            <a:r>
              <a:rPr lang="en-US" sz="1200" dirty="0" err="1" smtClean="0">
                <a:latin typeface="Garamond" pitchFamily="18" charset="0"/>
                <a:ea typeface="Calibri" pitchFamily="34" charset="0"/>
                <a:cs typeface="Times New Roman" pitchFamily="18" charset="0"/>
              </a:rPr>
              <a:t>одобрена</a:t>
            </a:r>
            <a:r>
              <a:rPr lang="en-US" sz="1200" dirty="0" smtClean="0">
                <a:latin typeface="Garamond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Garamond" pitchFamily="18" charset="0"/>
                <a:ea typeface="Calibri" pitchFamily="34" charset="0"/>
                <a:cs typeface="Times New Roman" pitchFamily="18" charset="0"/>
              </a:rPr>
              <a:t>производителност</a:t>
            </a:r>
            <a:r>
              <a:rPr lang="bg-BG" sz="1200" dirty="0" smtClean="0">
                <a:latin typeface="Garamond" pitchFamily="18" charset="0"/>
                <a:ea typeface="Calibri" pitchFamily="34" charset="0"/>
                <a:cs typeface="Times New Roman" pitchFamily="18" charset="0"/>
              </a:rPr>
              <a:t>; нива на </a:t>
            </a:r>
            <a:r>
              <a:rPr lang="en-US" sz="1200" dirty="0" err="1" smtClean="0">
                <a:latin typeface="Garamond" pitchFamily="18" charset="0"/>
                <a:ea typeface="Calibri" pitchFamily="34" charset="0"/>
                <a:cs typeface="Times New Roman" pitchFamily="18" charset="0"/>
              </a:rPr>
              <a:t>NOх</a:t>
            </a:r>
            <a:r>
              <a:rPr lang="en-US" sz="1200" dirty="0" smtClean="0">
                <a:latin typeface="Garamond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Garamond" pitchFamily="18" charset="0"/>
                <a:ea typeface="Calibri" pitchFamily="34" charset="0"/>
                <a:cs typeface="Times New Roman" pitchFamily="18" charset="0"/>
              </a:rPr>
              <a:t>емисии</a:t>
            </a:r>
            <a:r>
              <a:rPr lang="en-US" sz="1200" dirty="0" smtClean="0">
                <a:latin typeface="Garamond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bg-BG" sz="1200" dirty="0" smtClean="0">
                <a:latin typeface="Garamond" pitchFamily="18" charset="0"/>
                <a:ea typeface="Calibri" pitchFamily="34" charset="0"/>
                <a:cs typeface="Times New Roman" pitchFamily="18" charset="0"/>
              </a:rPr>
              <a:t>в сравнение с </a:t>
            </a:r>
            <a:r>
              <a:rPr lang="en-US" sz="1200" dirty="0" err="1" smtClean="0">
                <a:latin typeface="Garamond" pitchFamily="18" charset="0"/>
                <a:ea typeface="Calibri" pitchFamily="34" charset="0"/>
                <a:cs typeface="Times New Roman" pitchFamily="18" charset="0"/>
              </a:rPr>
              <a:t>дизелов</a:t>
            </a:r>
            <a:r>
              <a:rPr lang="en-US" sz="1200" dirty="0" smtClean="0">
                <a:latin typeface="Garamond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Garamond" pitchFamily="18" charset="0"/>
                <a:ea typeface="Calibri" pitchFamily="34" charset="0"/>
                <a:cs typeface="Times New Roman" pitchFamily="18" charset="0"/>
              </a:rPr>
              <a:t>двигател</a:t>
            </a:r>
            <a:r>
              <a:rPr lang="bg-BG" sz="1200" dirty="0" smtClean="0">
                <a:latin typeface="Garamond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lang="en-US" sz="1200" dirty="0" smtClean="0">
                <a:latin typeface="Garamond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bg-BG" sz="1200" dirty="0" smtClean="0">
              <a:latin typeface="Garamond" pitchFamily="18" charset="0"/>
              <a:ea typeface="Calibri" pitchFamily="34" charset="0"/>
              <a:cs typeface="Times New Roman" pitchFamily="18" charset="0"/>
            </a:endParaRPr>
          </a:p>
          <a:p>
            <a:pPr lvl="0" indent="449263" algn="just" fontAlgn="base">
              <a:spcBef>
                <a:spcPct val="0"/>
              </a:spcBef>
              <a:spcAft>
                <a:spcPct val="0"/>
              </a:spcAft>
            </a:pPr>
            <a:endParaRPr lang="bg-BG" sz="1400" dirty="0" smtClean="0">
              <a:latin typeface="Garamond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9" name="Правоъгълник 8"/>
          <p:cNvSpPr/>
          <p:nvPr/>
        </p:nvSpPr>
        <p:spPr>
          <a:xfrm>
            <a:off x="2000232" y="6581001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i="1" dirty="0" smtClean="0">
                <a:latin typeface="Garamond" pitchFamily="18" charset="0"/>
              </a:rPr>
              <a:t>J. </a:t>
            </a:r>
            <a:r>
              <a:rPr lang="en-US" sz="1200" i="1" dirty="0" err="1" smtClean="0">
                <a:latin typeface="Garamond" pitchFamily="18" charset="0"/>
              </a:rPr>
              <a:t>Agrell</a:t>
            </a:r>
            <a:r>
              <a:rPr lang="en-US" sz="1200" i="1" dirty="0" smtClean="0">
                <a:latin typeface="Garamond" pitchFamily="18" charset="0"/>
              </a:rPr>
              <a:t>, B. </a:t>
            </a:r>
            <a:r>
              <a:rPr lang="en-US" sz="1200" i="1" dirty="0" err="1" smtClean="0">
                <a:latin typeface="Garamond" pitchFamily="18" charset="0"/>
              </a:rPr>
              <a:t>Lindstroëm</a:t>
            </a:r>
            <a:r>
              <a:rPr lang="en-US" sz="1200" i="1" dirty="0" smtClean="0">
                <a:latin typeface="Garamond" pitchFamily="18" charset="0"/>
              </a:rPr>
              <a:t>, L. J. </a:t>
            </a:r>
            <a:r>
              <a:rPr lang="en-US" sz="1200" i="1" dirty="0" err="1" smtClean="0">
                <a:latin typeface="Garamond" pitchFamily="18" charset="0"/>
              </a:rPr>
              <a:t>Pettersson</a:t>
            </a:r>
            <a:r>
              <a:rPr lang="en-US" sz="1200" i="1" dirty="0" smtClean="0">
                <a:latin typeface="Garamond" pitchFamily="18" charset="0"/>
              </a:rPr>
              <a:t>, S. G. </a:t>
            </a:r>
            <a:r>
              <a:rPr lang="en-US" sz="1200" i="1" dirty="0" err="1" smtClean="0">
                <a:latin typeface="Garamond" pitchFamily="18" charset="0"/>
              </a:rPr>
              <a:t>Järås</a:t>
            </a:r>
            <a:r>
              <a:rPr lang="en-US" sz="1200" i="1" dirty="0" smtClean="0">
                <a:latin typeface="Garamond" pitchFamily="18" charset="0"/>
              </a:rPr>
              <a:t>, Catalysis, 16, 2002</a:t>
            </a:r>
            <a:endParaRPr lang="bg-BG" sz="1200" i="1" dirty="0"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авоъгълник 2"/>
          <p:cNvSpPr/>
          <p:nvPr/>
        </p:nvSpPr>
        <p:spPr>
          <a:xfrm>
            <a:off x="285720" y="1191361"/>
            <a:ext cx="6072230" cy="24519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20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Cu</a:t>
            </a:r>
            <a:r>
              <a:rPr lang="bg-BG" sz="2000" b="1" baseline="-300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</a:t>
            </a:r>
            <a:r>
              <a:rPr lang="bg-BG" sz="20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Zn</a:t>
            </a:r>
            <a:r>
              <a:rPr lang="ru-RU" sz="2000" b="1" baseline="-30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(1-</a:t>
            </a:r>
            <a:r>
              <a:rPr lang="bg-BG" sz="2000" b="1" baseline="-30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</a:t>
            </a:r>
            <a:r>
              <a:rPr lang="ru-RU" sz="2000" b="1" baseline="-30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r>
              <a:rPr lang="bg-BG" sz="20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Fe</a:t>
            </a:r>
            <a:r>
              <a:rPr lang="ru-RU" sz="2000" b="1" baseline="-30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lang="bg-BG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</a:t>
            </a:r>
            <a:r>
              <a:rPr lang="ru-RU" sz="2000" b="1" baseline="-30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</a:t>
            </a:r>
            <a: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</a:t>
            </a:r>
            <a:r>
              <a:rPr lang="bg-BG" sz="20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Ni</a:t>
            </a:r>
            <a:r>
              <a:rPr lang="bg-BG" sz="2000" b="1" baseline="-300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</a:t>
            </a:r>
            <a:r>
              <a:rPr lang="bg-BG" sz="20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Zn</a:t>
            </a:r>
            <a:r>
              <a:rPr lang="ru-RU" sz="2000" b="1" baseline="-30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(1-</a:t>
            </a:r>
            <a:r>
              <a:rPr lang="bg-BG" sz="2000" b="1" baseline="-30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</a:t>
            </a:r>
            <a:r>
              <a:rPr lang="ru-RU" sz="2000" b="1" baseline="-30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r>
              <a:rPr lang="bg-BG" sz="20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Fe</a:t>
            </a:r>
            <a:r>
              <a:rPr lang="ru-RU" sz="2000" b="1" baseline="-30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lang="bg-BG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</a:t>
            </a:r>
            <a:r>
              <a:rPr lang="ru-RU" sz="2000" b="1" baseline="-30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 </a:t>
            </a:r>
            <a:endParaRPr lang="en-US" sz="2000" b="1" baseline="-300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endParaRPr lang="en-US" sz="2000" baseline="-30000" dirty="0" smtClean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457200" indent="-457200">
              <a:lnSpc>
                <a:spcPct val="200000"/>
              </a:lnSpc>
              <a:buAutoNum type="arabicParenBoth"/>
            </a:pPr>
            <a:r>
              <a:rPr lang="bg-BG" sz="20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смесени метални оксиди</a:t>
            </a:r>
            <a:endParaRPr lang="en-US" sz="2000" dirty="0" smtClean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457200" indent="-457200">
              <a:lnSpc>
                <a:spcPct val="200000"/>
              </a:lnSpc>
              <a:buAutoNum type="arabicParenBoth"/>
            </a:pPr>
            <a:r>
              <a:rPr lang="bg-BG" sz="20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активен въглен</a:t>
            </a:r>
            <a:endParaRPr lang="en-US" sz="2000" dirty="0" smtClean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457200" indent="-457200">
              <a:lnSpc>
                <a:spcPct val="200000"/>
              </a:lnSpc>
              <a:buAutoNum type="arabicParenBoth"/>
            </a:pPr>
            <a:r>
              <a:rPr lang="bg-BG" sz="20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подредени </a:t>
            </a:r>
            <a:r>
              <a:rPr lang="bg-BG" sz="20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мезопорести</a:t>
            </a:r>
            <a:r>
              <a:rPr lang="bg-BG" sz="20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силикати </a:t>
            </a:r>
            <a:endParaRPr lang="bg-BG" dirty="0"/>
          </a:p>
        </p:txBody>
      </p:sp>
      <p:sp>
        <p:nvSpPr>
          <p:cNvPr id="4" name="Правоъгълник 3"/>
          <p:cNvSpPr/>
          <p:nvPr/>
        </p:nvSpPr>
        <p:spPr>
          <a:xfrm>
            <a:off x="214282" y="4214818"/>
            <a:ext cx="8715436" cy="2585323"/>
          </a:xfrm>
          <a:prstGeom prst="rect">
            <a:avLst/>
          </a:prstGeom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r>
              <a:rPr lang="bg-BG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Данни в литературата: </a:t>
            </a:r>
            <a:r>
              <a:rPr lang="en-US" sz="1400" i="1" dirty="0" smtClean="0"/>
              <a:t>Y</a:t>
            </a:r>
            <a:r>
              <a:rPr lang="en-US" sz="1400" i="1" dirty="0" smtClean="0">
                <a:latin typeface="Garamond" pitchFamily="18" charset="0"/>
              </a:rPr>
              <a:t>.-H. Huang et al. / Journal of Power Sources 281 (2015) 138</a:t>
            </a:r>
            <a:r>
              <a:rPr lang="bg-BG" sz="1400" i="1" dirty="0" smtClean="0">
                <a:latin typeface="Garamond" pitchFamily="18" charset="0"/>
              </a:rPr>
              <a:t>-</a:t>
            </a:r>
            <a:r>
              <a:rPr lang="en-US" sz="1400" i="1" dirty="0" smtClean="0">
                <a:latin typeface="Garamond" pitchFamily="18" charset="0"/>
              </a:rPr>
              <a:t>145</a:t>
            </a:r>
            <a:r>
              <a:rPr lang="bg-BG" sz="1400" i="1" dirty="0" smtClean="0">
                <a:latin typeface="Garamond" pitchFamily="18" charset="0"/>
              </a:rPr>
              <a:t>.</a:t>
            </a:r>
          </a:p>
          <a:p>
            <a:endParaRPr lang="bg-BG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r>
              <a:rPr lang="bg-BG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Cu</a:t>
            </a:r>
            <a:r>
              <a:rPr lang="bg-BG" b="1" baseline="-300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</a:t>
            </a:r>
            <a:r>
              <a:rPr lang="bg-BG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Zn</a:t>
            </a:r>
            <a:r>
              <a:rPr lang="ru-RU" b="1" baseline="-30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(1-</a:t>
            </a:r>
            <a:r>
              <a:rPr lang="bg-BG" b="1" baseline="-30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</a:t>
            </a:r>
            <a:r>
              <a:rPr lang="ru-RU" b="1" baseline="-30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r>
              <a:rPr lang="bg-BG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Fe</a:t>
            </a:r>
            <a:r>
              <a:rPr lang="ru-RU" b="1" baseline="-30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lang="bg-BG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</a:t>
            </a:r>
            <a:r>
              <a:rPr lang="ru-RU" b="1" baseline="-30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</a:t>
            </a: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</a:t>
            </a:r>
            <a:r>
              <a:rPr lang="bg-BG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данни за </a:t>
            </a:r>
            <a:r>
              <a:rPr lang="bg-BG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синергично</a:t>
            </a:r>
            <a:r>
              <a:rPr lang="en-US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bg-BG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действие</a:t>
            </a:r>
          </a:p>
          <a:p>
            <a:endParaRPr lang="bg-BG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Ni</a:t>
            </a:r>
            <a:r>
              <a:rPr lang="bg-BG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lang="bg-BG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компонент – </a:t>
            </a:r>
            <a:r>
              <a:rPr lang="bg-BG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данни за </a:t>
            </a:r>
            <a:r>
              <a:rPr lang="bg-BG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промотиращ</a:t>
            </a:r>
            <a:r>
              <a:rPr lang="bg-BG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ефект</a:t>
            </a:r>
          </a:p>
          <a:p>
            <a:endParaRPr lang="bg-BG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bg-BG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(1) </a:t>
            </a:r>
            <a:r>
              <a:rPr lang="en-US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SnO</a:t>
            </a:r>
            <a:r>
              <a:rPr lang="en-US" sz="1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lang="bg-BG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lang="en-US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TiO</a:t>
            </a:r>
            <a:r>
              <a:rPr lang="en-US" sz="1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lang="en-US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bg-BG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смесени метални оксиди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lang="bg-BG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bg-BG" dirty="0" smtClean="0">
                <a:latin typeface="Garamond" pitchFamily="18" charset="0"/>
              </a:rPr>
              <a:t>чрез вариране на техния състав може да повлияе фазовия състав, </a:t>
            </a:r>
            <a:r>
              <a:rPr lang="bg-BG" dirty="0" err="1" smtClean="0">
                <a:latin typeface="Garamond" pitchFamily="18" charset="0"/>
              </a:rPr>
              <a:t>дисперсността</a:t>
            </a:r>
            <a:r>
              <a:rPr lang="bg-BG" dirty="0" smtClean="0">
                <a:latin typeface="Garamond" pitchFamily="18" charset="0"/>
              </a:rPr>
              <a:t>, структурата </a:t>
            </a:r>
            <a:r>
              <a:rPr lang="ru-RU" dirty="0" smtClean="0">
                <a:latin typeface="Garamond" pitchFamily="18" charset="0"/>
              </a:rPr>
              <a:t>и </a:t>
            </a:r>
            <a:r>
              <a:rPr lang="ru-RU" dirty="0" err="1" smtClean="0">
                <a:latin typeface="Garamond" pitchFamily="18" charset="0"/>
              </a:rPr>
              <a:t>свързаната</a:t>
            </a:r>
            <a:r>
              <a:rPr lang="ru-RU" dirty="0" smtClean="0">
                <a:latin typeface="Garamond" pitchFamily="18" charset="0"/>
              </a:rPr>
              <a:t> с </a:t>
            </a:r>
            <a:r>
              <a:rPr lang="ru-RU" dirty="0" err="1" smtClean="0">
                <a:latin typeface="Garamond" pitchFamily="18" charset="0"/>
              </a:rPr>
              <a:t>тях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каталитична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активност</a:t>
            </a:r>
            <a:r>
              <a:rPr lang="ru-RU" dirty="0" smtClean="0">
                <a:latin typeface="Garamond" pitchFamily="18" charset="0"/>
              </a:rPr>
              <a:t> </a:t>
            </a:r>
            <a:endParaRPr lang="bg-BG" dirty="0" smtClean="0">
              <a:latin typeface="Garamond" pitchFamily="18" charset="0"/>
            </a:endParaRPr>
          </a:p>
        </p:txBody>
      </p:sp>
      <p:sp>
        <p:nvSpPr>
          <p:cNvPr id="6" name="Текстово поле 5"/>
          <p:cNvSpPr txBox="1"/>
          <p:nvPr/>
        </p:nvSpPr>
        <p:spPr>
          <a:xfrm>
            <a:off x="0" y="0"/>
            <a:ext cx="57887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2800" b="1" u="sng" dirty="0" smtClean="0">
                <a:latin typeface="Garamond" pitchFamily="18" charset="0"/>
              </a:rPr>
              <a:t>1.Перспектива за </a:t>
            </a:r>
            <a:r>
              <a:rPr lang="bg-BG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научна работа</a:t>
            </a:r>
            <a:r>
              <a:rPr lang="en-US" sz="2800" b="1" u="sng" dirty="0" smtClean="0">
                <a:latin typeface="Garamond" pitchFamily="18" charset="0"/>
              </a:rPr>
              <a:t>…</a:t>
            </a:r>
            <a:endParaRPr lang="bg-BG" sz="2800" b="1" u="sng" dirty="0">
              <a:latin typeface="Garamond" pitchFamily="18" charset="0"/>
            </a:endParaRPr>
          </a:p>
        </p:txBody>
      </p:sp>
      <p:pic>
        <p:nvPicPr>
          <p:cNvPr id="9" name="Picture 3" descr="http://www.astro.bas.bg/astronomy09/bas_bg.jpg"/>
          <p:cNvPicPr>
            <a:picLocks noChangeAspect="1" noChangeArrowheads="1"/>
          </p:cNvPicPr>
          <p:nvPr/>
        </p:nvPicPr>
        <p:blipFill>
          <a:blip r:embed="rId2" cstate="print"/>
          <a:srcRect r="2208" b="2589"/>
          <a:stretch>
            <a:fillRect/>
          </a:stretch>
        </p:blipFill>
        <p:spPr bwMode="auto">
          <a:xfrm>
            <a:off x="6228184" y="0"/>
            <a:ext cx="1582738" cy="10715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3" cstate="print"/>
          <a:srcRect l="81963" t="3880" b="36526"/>
          <a:stretch>
            <a:fillRect/>
          </a:stretch>
        </p:blipFill>
        <p:spPr bwMode="auto">
          <a:xfrm>
            <a:off x="7858125" y="0"/>
            <a:ext cx="1285875" cy="10001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Picture 6" descr="Description: Description: Untitle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2893815"/>
            <a:ext cx="1443031" cy="1178127"/>
          </a:xfrm>
          <a:prstGeom prst="rect">
            <a:avLst/>
          </a:prstGeom>
          <a:noFill/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7" descr="Description: Description: Untitled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86578" y="2714499"/>
            <a:ext cx="1714494" cy="1357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6" y="3571876"/>
            <a:ext cx="4786314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643315"/>
            <a:ext cx="3929090" cy="185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3" descr="http://www.astro.bas.bg/astronomy09/bas_bg.jpg"/>
          <p:cNvPicPr>
            <a:picLocks noChangeAspect="1" noChangeArrowheads="1"/>
          </p:cNvPicPr>
          <p:nvPr/>
        </p:nvPicPr>
        <p:blipFill>
          <a:blip r:embed="rId4" cstate="print"/>
          <a:srcRect r="2208" b="2589"/>
          <a:stretch>
            <a:fillRect/>
          </a:stretch>
        </p:blipFill>
        <p:spPr bwMode="auto">
          <a:xfrm>
            <a:off x="6228184" y="0"/>
            <a:ext cx="1582738" cy="10715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5" cstate="print"/>
          <a:srcRect l="81963" t="3880" b="36526"/>
          <a:stretch>
            <a:fillRect/>
          </a:stretch>
        </p:blipFill>
        <p:spPr bwMode="auto">
          <a:xfrm>
            <a:off x="7858125" y="0"/>
            <a:ext cx="1285875" cy="10001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Текстово поле 11"/>
          <p:cNvSpPr txBox="1"/>
          <p:nvPr/>
        </p:nvSpPr>
        <p:spPr>
          <a:xfrm>
            <a:off x="0" y="0"/>
            <a:ext cx="58689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2800" b="1" u="sng" dirty="0" smtClean="0">
                <a:latin typeface="Garamond" pitchFamily="18" charset="0"/>
              </a:rPr>
              <a:t>2. Перспективи за </a:t>
            </a:r>
            <a:r>
              <a:rPr lang="bg-BG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научна работа</a:t>
            </a:r>
            <a:r>
              <a:rPr lang="en-US" sz="2800" b="1" u="sng" dirty="0" smtClean="0">
                <a:latin typeface="Garamond" pitchFamily="18" charset="0"/>
              </a:rPr>
              <a:t>…</a:t>
            </a:r>
            <a:endParaRPr lang="bg-BG" sz="2800" b="1" u="sng" dirty="0">
              <a:latin typeface="Garamond" pitchFamily="18" charset="0"/>
            </a:endParaRPr>
          </a:p>
        </p:txBody>
      </p:sp>
      <p:sp>
        <p:nvSpPr>
          <p:cNvPr id="13" name="Правоъгълник 12"/>
          <p:cNvSpPr/>
          <p:nvPr/>
        </p:nvSpPr>
        <p:spPr>
          <a:xfrm>
            <a:off x="2357422" y="2345288"/>
            <a:ext cx="38138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Cu</a:t>
            </a:r>
            <a:r>
              <a:rPr lang="bg-BG" b="1" baseline="-300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</a:t>
            </a:r>
            <a:r>
              <a:rPr lang="bg-BG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Zn</a:t>
            </a:r>
            <a:r>
              <a:rPr lang="ru-RU" b="1" baseline="-30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(1-</a:t>
            </a:r>
            <a:r>
              <a:rPr lang="bg-BG" b="1" baseline="-30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</a:t>
            </a:r>
            <a:r>
              <a:rPr lang="ru-RU" b="1" baseline="-30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r>
              <a:rPr lang="bg-BG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Fe</a:t>
            </a:r>
            <a:r>
              <a:rPr lang="ru-RU" b="1" baseline="-30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lang="bg-BG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</a:t>
            </a:r>
            <a:r>
              <a:rPr lang="ru-RU" b="1" baseline="-30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</a:t>
            </a: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</a:t>
            </a:r>
            <a:r>
              <a:rPr lang="bg-BG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Ni</a:t>
            </a:r>
            <a:r>
              <a:rPr lang="bg-BG" b="1" baseline="-300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</a:t>
            </a:r>
            <a:r>
              <a:rPr lang="bg-BG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Zn</a:t>
            </a:r>
            <a:r>
              <a:rPr lang="ru-RU" b="1" baseline="-30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(1-</a:t>
            </a:r>
            <a:r>
              <a:rPr lang="bg-BG" b="1" baseline="-30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</a:t>
            </a:r>
            <a:r>
              <a:rPr lang="ru-RU" b="1" baseline="-30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r>
              <a:rPr lang="bg-BG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Fe</a:t>
            </a:r>
            <a:r>
              <a:rPr lang="ru-RU" b="1" baseline="-30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lang="bg-BG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</a:t>
            </a:r>
            <a:r>
              <a:rPr lang="ru-RU" b="1" baseline="-30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 </a:t>
            </a:r>
            <a:endParaRPr lang="en-US" b="1" baseline="-300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Текстово поле 7"/>
          <p:cNvSpPr txBox="1"/>
          <p:nvPr/>
        </p:nvSpPr>
        <p:spPr>
          <a:xfrm>
            <a:off x="214282" y="785794"/>
            <a:ext cx="21483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b="1" dirty="0" smtClean="0">
                <a:latin typeface="Garamond" pitchFamily="18" charset="0"/>
              </a:rPr>
              <a:t>(2) Активен въглен</a:t>
            </a:r>
            <a:endParaRPr lang="bg-BG" b="1" dirty="0"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5304893" y="1428736"/>
          <a:ext cx="3767701" cy="2857520"/>
        </p:xfrm>
        <a:graphic>
          <a:graphicData uri="http://schemas.openxmlformats.org/presentationml/2006/ole">
            <p:oleObj spid="_x0000_s2050" name="Graph" r:id="rId3" imgW="3820320" imgH="2969280" progId="Origin50.Graph">
              <p:embed/>
            </p:oleObj>
          </a:graphicData>
        </a:graphic>
      </p:graphicFrame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5193347" y="4143380"/>
          <a:ext cx="3950653" cy="2786081"/>
        </p:xfrm>
        <a:graphic>
          <a:graphicData uri="http://schemas.openxmlformats.org/presentationml/2006/ole">
            <p:oleObj spid="_x0000_s2051" name="Graph" r:id="rId4" imgW="3902659" imgH="2905354" progId="Origin50.Graph">
              <p:embed/>
            </p:oleObj>
          </a:graphicData>
        </a:graphic>
      </p:graphicFrame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285720" y="1285860"/>
            <a:ext cx="4714844" cy="2708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g-BG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нови </a:t>
            </a:r>
            <a:r>
              <a:rPr kumimoji="0" lang="bg-BG" sz="2400" b="1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наноразмерни</a:t>
            </a:r>
            <a:r>
              <a:rPr kumimoji="0" lang="bg-BG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bg-BG" sz="2400" b="1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зеолитни</a:t>
            </a:r>
            <a:r>
              <a:rPr kumimoji="0" lang="bg-BG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 катализатори</a:t>
            </a:r>
            <a:endParaRPr kumimoji="0" lang="bg-BG" sz="24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bg-BG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g-BG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-много висока </a:t>
            </a:r>
            <a:r>
              <a:rPr kumimoji="0" lang="bg-BG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междучастичкова</a:t>
            </a:r>
            <a:r>
              <a:rPr kumimoji="0" lang="bg-BG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bg-BG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мезопористост</a:t>
            </a:r>
            <a:r>
              <a:rPr kumimoji="0" lang="bg-BG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 (</a:t>
            </a:r>
            <a:r>
              <a:rPr kumimoji="0" lang="bg-BG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текстурна</a:t>
            </a:r>
            <a:r>
              <a:rPr kumimoji="0" lang="bg-BG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),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bg-BG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g-BG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-голям </a:t>
            </a:r>
            <a:r>
              <a:rPr kumimoji="0" lang="bg-BG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поров</a:t>
            </a:r>
            <a:r>
              <a:rPr kumimoji="0" lang="bg-BG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 обем,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bg-BG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g-BG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-предпоставки за облекчаване на </a:t>
            </a:r>
            <a:r>
              <a:rPr kumimoji="0" lang="bg-BG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масопреноса</a:t>
            </a:r>
            <a:r>
              <a:rPr kumimoji="0" lang="bg-BG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8" name="Picture 3" descr="http://www.astro.bas.bg/astronomy09/bas_bg.jpg"/>
          <p:cNvPicPr>
            <a:picLocks noChangeAspect="1" noChangeArrowheads="1"/>
          </p:cNvPicPr>
          <p:nvPr/>
        </p:nvPicPr>
        <p:blipFill>
          <a:blip r:embed="rId5" cstate="print"/>
          <a:srcRect r="2208" b="2589"/>
          <a:stretch>
            <a:fillRect/>
          </a:stretch>
        </p:blipFill>
        <p:spPr bwMode="auto">
          <a:xfrm>
            <a:off x="6228184" y="0"/>
            <a:ext cx="1582738" cy="10715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6" cstate="print"/>
          <a:srcRect l="81963" t="3880" b="36526"/>
          <a:stretch>
            <a:fillRect/>
          </a:stretch>
        </p:blipFill>
        <p:spPr bwMode="auto">
          <a:xfrm>
            <a:off x="7858125" y="0"/>
            <a:ext cx="1285875" cy="10001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Текстово поле 9"/>
          <p:cNvSpPr txBox="1"/>
          <p:nvPr/>
        </p:nvSpPr>
        <p:spPr>
          <a:xfrm>
            <a:off x="0" y="0"/>
            <a:ext cx="58689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2800" b="1" u="sng" dirty="0" smtClean="0">
                <a:latin typeface="Garamond" pitchFamily="18" charset="0"/>
              </a:rPr>
              <a:t>3. Перспективи за </a:t>
            </a:r>
            <a:r>
              <a:rPr lang="bg-BG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научна работа</a:t>
            </a:r>
            <a:r>
              <a:rPr lang="en-US" sz="2800" b="1" u="sng" dirty="0" smtClean="0">
                <a:latin typeface="Garamond" pitchFamily="18" charset="0"/>
              </a:rPr>
              <a:t>…</a:t>
            </a:r>
            <a:endParaRPr lang="bg-BG" sz="2800" b="1" u="sng" dirty="0">
              <a:latin typeface="Garamond" pitchFamily="18" charset="0"/>
            </a:endParaRPr>
          </a:p>
        </p:txBody>
      </p:sp>
      <p:sp>
        <p:nvSpPr>
          <p:cNvPr id="11" name="Правоъгълник 10"/>
          <p:cNvSpPr/>
          <p:nvPr/>
        </p:nvSpPr>
        <p:spPr>
          <a:xfrm>
            <a:off x="5857884" y="1000108"/>
            <a:ext cx="35004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i="1" dirty="0" smtClean="0">
                <a:solidFill>
                  <a:srgbClr val="000000"/>
                </a:solidFill>
                <a:latin typeface="Garamond" pitchFamily="18" charset="0"/>
                <a:ea typeface="Calibri" pitchFamily="34" charset="0"/>
                <a:cs typeface="Arial" pitchFamily="34" charset="0"/>
              </a:rPr>
              <a:t>steam-assisted crystallization</a:t>
            </a:r>
            <a:r>
              <a:rPr lang="bg-BG" sz="1400" b="1" i="1" dirty="0" smtClean="0">
                <a:solidFill>
                  <a:srgbClr val="000000"/>
                </a:solidFill>
                <a:latin typeface="Garamond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1400" b="1" i="1" dirty="0" smtClean="0">
                <a:solidFill>
                  <a:srgbClr val="000000"/>
                </a:solidFill>
                <a:latin typeface="Garamond" pitchFamily="18" charset="0"/>
                <a:ea typeface="Times New Roman" pitchFamily="18" charset="0"/>
                <a:cs typeface="Arial" pitchFamily="34" charset="0"/>
              </a:rPr>
              <a:t>under hydrothermal conditions</a:t>
            </a:r>
            <a:endParaRPr lang="bg-BG" sz="1400" i="1" dirty="0"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http://www.astro.bas.bg/astronomy09/bas_bg.jpg"/>
          <p:cNvPicPr>
            <a:picLocks noChangeAspect="1" noChangeArrowheads="1"/>
          </p:cNvPicPr>
          <p:nvPr/>
        </p:nvPicPr>
        <p:blipFill>
          <a:blip r:embed="rId2" cstate="print"/>
          <a:srcRect r="2208" b="2589"/>
          <a:stretch>
            <a:fillRect/>
          </a:stretch>
        </p:blipFill>
        <p:spPr bwMode="auto">
          <a:xfrm>
            <a:off x="6228184" y="0"/>
            <a:ext cx="1582738" cy="10715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3" cstate="print"/>
          <a:srcRect l="81963" t="3880" b="36526"/>
          <a:stretch>
            <a:fillRect/>
          </a:stretch>
        </p:blipFill>
        <p:spPr bwMode="auto">
          <a:xfrm>
            <a:off x="7858125" y="0"/>
            <a:ext cx="1285875" cy="10001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Правоъгълник 6"/>
          <p:cNvSpPr/>
          <p:nvPr/>
        </p:nvSpPr>
        <p:spPr>
          <a:xfrm>
            <a:off x="1819444" y="2357430"/>
            <a:ext cx="5652509" cy="1938992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bg-BG" sz="4000" b="1" cap="all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Garamond" pitchFamily="18" charset="0"/>
              </a:rPr>
              <a:t>Б Л А Г О Д А Р Я </a:t>
            </a:r>
            <a:br>
              <a:rPr lang="bg-BG" sz="4000" b="1" cap="all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Garamond" pitchFamily="18" charset="0"/>
              </a:rPr>
            </a:br>
            <a:r>
              <a:rPr lang="bg-BG" sz="4000" b="1" cap="all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Garamond" pitchFamily="18" charset="0"/>
              </a:rPr>
              <a:t>З А  </a:t>
            </a:r>
            <a:br>
              <a:rPr lang="bg-BG" sz="4000" b="1" cap="all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Garamond" pitchFamily="18" charset="0"/>
              </a:rPr>
            </a:br>
            <a:r>
              <a:rPr lang="bg-BG" sz="4000" b="1" cap="all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Garamond" pitchFamily="18" charset="0"/>
              </a:rPr>
              <a:t>В Н И М А Н И Е Т О 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F:\konkurs-2017-2018\TEMI\tema 1\kartinki presentaciq\Methanol_1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000232" y="1071546"/>
            <a:ext cx="5786478" cy="3714776"/>
          </a:xfrm>
          <a:prstGeom prst="rect">
            <a:avLst/>
          </a:prstGeom>
          <a:noFill/>
        </p:spPr>
      </p:pic>
      <p:sp>
        <p:nvSpPr>
          <p:cNvPr id="6" name="Текстово поле 5"/>
          <p:cNvSpPr txBox="1"/>
          <p:nvPr/>
        </p:nvSpPr>
        <p:spPr>
          <a:xfrm>
            <a:off x="0" y="-24"/>
            <a:ext cx="60007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g-BG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ПЕРСПЕКТИВА ЗА </a:t>
            </a:r>
            <a:r>
              <a:rPr lang="bg-BG" sz="2000" b="1" dirty="0" smtClean="0">
                <a:solidFill>
                  <a:srgbClr val="002060"/>
                </a:solidFill>
                <a:latin typeface="Garamond" pitchFamily="18" charset="0"/>
              </a:rPr>
              <a:t>преодоляване на това прекомерно и нерационално потребление на природните ресурси………. </a:t>
            </a:r>
            <a:endParaRPr lang="bg-BG" sz="2000" b="1" dirty="0">
              <a:solidFill>
                <a:srgbClr val="002060"/>
              </a:solidFill>
              <a:latin typeface="Garamond" pitchFamily="18" charset="0"/>
            </a:endParaRPr>
          </a:p>
        </p:txBody>
      </p:sp>
      <p:pic>
        <p:nvPicPr>
          <p:cNvPr id="8" name="Picture 3" descr="http://www.astro.bas.bg/astronomy09/bas_bg.jpg"/>
          <p:cNvPicPr>
            <a:picLocks noChangeAspect="1" noChangeArrowheads="1"/>
          </p:cNvPicPr>
          <p:nvPr/>
        </p:nvPicPr>
        <p:blipFill>
          <a:blip r:embed="rId3" cstate="print"/>
          <a:srcRect r="2208" b="2589"/>
          <a:stretch>
            <a:fillRect/>
          </a:stretch>
        </p:blipFill>
        <p:spPr bwMode="auto">
          <a:xfrm>
            <a:off x="6228184" y="0"/>
            <a:ext cx="1582738" cy="10715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4" cstate="print"/>
          <a:srcRect l="81963" t="3880" b="36526"/>
          <a:stretch>
            <a:fillRect/>
          </a:stretch>
        </p:blipFill>
        <p:spPr bwMode="auto">
          <a:xfrm>
            <a:off x="7858125" y="0"/>
            <a:ext cx="1285875" cy="10001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2529" name="Picture 1" descr="F:\1-dokald za Syrbiq-materiali\Pictures-p[resent\streets_of_beijin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11003" y="4714884"/>
            <a:ext cx="3261261" cy="1785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1" name="Picture 3" descr="F:\1-dokald za Syrbiq-materiali\Pictures-p[resent\custom.jpg"/>
          <p:cNvPicPr>
            <a:picLocks noChangeAspect="1" noChangeArrowheads="1"/>
          </p:cNvPicPr>
          <p:nvPr/>
        </p:nvPicPr>
        <p:blipFill>
          <a:blip r:embed="rId6" cstate="print"/>
          <a:srcRect l="12500" t="11838" r="17499"/>
          <a:stretch>
            <a:fillRect/>
          </a:stretch>
        </p:blipFill>
        <p:spPr bwMode="auto">
          <a:xfrm>
            <a:off x="6643702" y="4429132"/>
            <a:ext cx="2500298" cy="20716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2" name="Picture 4" descr="F:\1-dokald za Syrbiq-materiali\Pictures-p[resent\749050-l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406" y="4714884"/>
            <a:ext cx="3160462" cy="1785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F:\konkurs-2017-2018\TEMI\tema 1\kartinki presentaciq\Methanol-Tank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2910" y="1928802"/>
            <a:ext cx="3357586" cy="21431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Правоъгълник 10"/>
          <p:cNvSpPr/>
          <p:nvPr/>
        </p:nvSpPr>
        <p:spPr>
          <a:xfrm>
            <a:off x="1643042" y="6500834"/>
            <a:ext cx="535781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i="1" dirty="0" smtClean="0">
                <a:latin typeface="Garamond" pitchFamily="18" charset="0"/>
              </a:rPr>
              <a:t>G. </a:t>
            </a:r>
            <a:r>
              <a:rPr lang="en-US" sz="1200" i="1" dirty="0" err="1" smtClean="0">
                <a:latin typeface="Garamond" pitchFamily="18" charset="0"/>
              </a:rPr>
              <a:t>Olah</a:t>
            </a:r>
            <a:r>
              <a:rPr lang="en-US" sz="1200" i="1" dirty="0" smtClean="0">
                <a:latin typeface="Garamond" pitchFamily="18" charset="0"/>
              </a:rPr>
              <a:t>, A. </a:t>
            </a:r>
            <a:r>
              <a:rPr lang="en-US" sz="1200" i="1" dirty="0" err="1" smtClean="0">
                <a:latin typeface="Garamond" pitchFamily="18" charset="0"/>
              </a:rPr>
              <a:t>Goeppert</a:t>
            </a:r>
            <a:r>
              <a:rPr lang="en-US" sz="1200" i="1" dirty="0" smtClean="0">
                <a:latin typeface="Garamond" pitchFamily="18" charset="0"/>
              </a:rPr>
              <a:t>, G. </a:t>
            </a:r>
            <a:r>
              <a:rPr lang="en-US" sz="1200" i="1" dirty="0" err="1" smtClean="0">
                <a:latin typeface="Garamond" pitchFamily="18" charset="0"/>
              </a:rPr>
              <a:t>Prakash</a:t>
            </a:r>
            <a:r>
              <a:rPr lang="en-US" sz="1200" i="1" dirty="0" smtClean="0">
                <a:latin typeface="Garamond" pitchFamily="18" charset="0"/>
              </a:rPr>
              <a:t>, WILEY-VCH </a:t>
            </a:r>
            <a:r>
              <a:rPr lang="en-US" sz="1200" i="1" dirty="0" err="1" smtClean="0">
                <a:latin typeface="Garamond" pitchFamily="18" charset="0"/>
              </a:rPr>
              <a:t>Verlag</a:t>
            </a:r>
            <a:r>
              <a:rPr lang="en-US" sz="1200" i="1" dirty="0" smtClean="0">
                <a:latin typeface="Garamond" pitchFamily="18" charset="0"/>
              </a:rPr>
              <a:t> GmbH &amp; Co. </a:t>
            </a:r>
            <a:r>
              <a:rPr lang="en-US" sz="1200" i="1" dirty="0" err="1" smtClean="0">
                <a:latin typeface="Garamond" pitchFamily="18" charset="0"/>
              </a:rPr>
              <a:t>KGaA</a:t>
            </a:r>
            <a:r>
              <a:rPr lang="en-US" sz="1200" i="1" dirty="0" smtClean="0">
                <a:latin typeface="Garamond" pitchFamily="18" charset="0"/>
              </a:rPr>
              <a:t> (2009).</a:t>
            </a:r>
            <a:endParaRPr lang="bg-BG" sz="1200" i="1" dirty="0"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3" descr="F:\konkurs-2017-2018\TEMI\tema 1\kartinki presentaciq\1447087481_dreamstime_m_17305254.jpg"/>
          <p:cNvPicPr>
            <a:picLocks noChangeAspect="1" noChangeArrowheads="1"/>
          </p:cNvPicPr>
          <p:nvPr/>
        </p:nvPicPr>
        <p:blipFill>
          <a:blip r:embed="rId2" cstate="print"/>
          <a:srcRect l="15999" r="14000"/>
          <a:stretch>
            <a:fillRect/>
          </a:stretch>
        </p:blipFill>
        <p:spPr bwMode="auto">
          <a:xfrm>
            <a:off x="-32" y="5357826"/>
            <a:ext cx="1714512" cy="15001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0" name="Picture 2" descr="F:\konkurs-2017-2018\TEMI\tema 1\kartinki presentaciq\Biogaz-Fertigaz.jpg"/>
          <p:cNvPicPr>
            <a:picLocks noChangeAspect="1" noChangeArrowheads="1"/>
          </p:cNvPicPr>
          <p:nvPr/>
        </p:nvPicPr>
        <p:blipFill>
          <a:blip r:embed="rId3" cstate="print"/>
          <a:srcRect r="24490"/>
          <a:stretch>
            <a:fillRect/>
          </a:stretch>
        </p:blipFill>
        <p:spPr bwMode="auto">
          <a:xfrm>
            <a:off x="0" y="1857364"/>
            <a:ext cx="2643174" cy="1571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Картина 3" descr="http://www.creonenergy.ru/_Downloads/Meth_77.png"/>
          <p:cNvPicPr/>
          <p:nvPr/>
        </p:nvPicPr>
        <p:blipFill>
          <a:blip r:embed="rId4" cstate="print"/>
          <a:srcRect l="6478" t="25575" b="1908"/>
          <a:stretch>
            <a:fillRect/>
          </a:stretch>
        </p:blipFill>
        <p:spPr bwMode="auto">
          <a:xfrm>
            <a:off x="3714744" y="3571876"/>
            <a:ext cx="4929222" cy="2786082"/>
          </a:xfrm>
          <a:prstGeom prst="rect">
            <a:avLst/>
          </a:prstGeom>
          <a:noFill/>
          <a:ln w="25400">
            <a:solidFill>
              <a:schemeClr val="accent1">
                <a:shade val="50000"/>
              </a:schemeClr>
            </a:solidFill>
            <a:prstDash val="sysDot"/>
            <a:miter lim="800000"/>
            <a:headEnd/>
            <a:tailEnd/>
          </a:ln>
        </p:spPr>
      </p:pic>
      <p:pic>
        <p:nvPicPr>
          <p:cNvPr id="4099" name="Picture 3" descr="F:\konkurs-2017-2018\TEMI\tema 1\kartinki presentaciq\imagesfdec.jpeg"/>
          <p:cNvPicPr>
            <a:picLocks noChangeAspect="1" noChangeArrowheads="1"/>
          </p:cNvPicPr>
          <p:nvPr/>
        </p:nvPicPr>
        <p:blipFill>
          <a:blip r:embed="rId5" cstate="print"/>
          <a:srcRect r="6122" b="2"/>
          <a:stretch>
            <a:fillRect/>
          </a:stretch>
        </p:blipFill>
        <p:spPr bwMode="auto">
          <a:xfrm>
            <a:off x="0" y="0"/>
            <a:ext cx="3286116" cy="15001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 descr="F:\konkurs-2017-2018\TEMI\tema 1\kartinki presentaciq\jaanuphy-49-638.jpg"/>
          <p:cNvPicPr>
            <a:picLocks noChangeAspect="1" noChangeArrowheads="1"/>
          </p:cNvPicPr>
          <p:nvPr/>
        </p:nvPicPr>
        <p:blipFill>
          <a:blip r:embed="rId6" cstate="print"/>
          <a:srcRect t="40982" r="52332" b="7282"/>
          <a:stretch>
            <a:fillRect/>
          </a:stretch>
        </p:blipFill>
        <p:spPr bwMode="auto">
          <a:xfrm>
            <a:off x="0" y="3714752"/>
            <a:ext cx="2214546" cy="13573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Текстово поле 11"/>
          <p:cNvSpPr txBox="1"/>
          <p:nvPr/>
        </p:nvSpPr>
        <p:spPr>
          <a:xfrm>
            <a:off x="4357686" y="2857496"/>
            <a:ext cx="4062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b="1" dirty="0" smtClean="0">
                <a:latin typeface="Garamond" pitchFamily="18" charset="0"/>
              </a:rPr>
              <a:t>ПРЕДСТОЯЩИ НОВИ ПРОЕКТИ</a:t>
            </a:r>
            <a:endParaRPr lang="bg-BG" b="1" dirty="0">
              <a:latin typeface="Garamond" pitchFamily="18" charset="0"/>
            </a:endParaRPr>
          </a:p>
        </p:txBody>
      </p:sp>
      <p:sp>
        <p:nvSpPr>
          <p:cNvPr id="30" name="Правоъгълник 29"/>
          <p:cNvSpPr/>
          <p:nvPr/>
        </p:nvSpPr>
        <p:spPr>
          <a:xfrm>
            <a:off x="2786050" y="3214686"/>
            <a:ext cx="67151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sz="1400" dirty="0" smtClean="0">
                <a:latin typeface="Garamond" pitchFamily="18" charset="0"/>
              </a:rPr>
              <a:t>До </a:t>
            </a:r>
            <a:r>
              <a:rPr lang="en-US" sz="1400" dirty="0" smtClean="0">
                <a:latin typeface="Garamond" pitchFamily="18" charset="0"/>
              </a:rPr>
              <a:t>3.5 </a:t>
            </a:r>
            <a:r>
              <a:rPr lang="en-US" sz="1400" dirty="0" err="1" smtClean="0">
                <a:latin typeface="Garamond" pitchFamily="18" charset="0"/>
              </a:rPr>
              <a:t>млн</a:t>
            </a:r>
            <a:r>
              <a:rPr lang="en-US" sz="1400" dirty="0" smtClean="0">
                <a:latin typeface="Garamond" pitchFamily="18" charset="0"/>
              </a:rPr>
              <a:t>. </a:t>
            </a:r>
            <a:r>
              <a:rPr lang="en-US" sz="1400" dirty="0" err="1" smtClean="0">
                <a:latin typeface="Garamond" pitchFamily="18" charset="0"/>
              </a:rPr>
              <a:t>тона</a:t>
            </a:r>
            <a:r>
              <a:rPr lang="bg-BG" sz="1400" dirty="0" smtClean="0">
                <a:latin typeface="Garamond" pitchFamily="18" charset="0"/>
              </a:rPr>
              <a:t> </a:t>
            </a:r>
            <a:r>
              <a:rPr lang="bg-BG" sz="1400" dirty="0" err="1" smtClean="0">
                <a:latin typeface="Garamond" pitchFamily="18" charset="0"/>
              </a:rPr>
              <a:t>метанол</a:t>
            </a:r>
            <a:r>
              <a:rPr lang="bg-BG" sz="1400" dirty="0" smtClean="0">
                <a:latin typeface="Garamond" pitchFamily="18" charset="0"/>
              </a:rPr>
              <a:t> по </a:t>
            </a:r>
            <a:r>
              <a:rPr lang="bg-BG" sz="1400" dirty="0" err="1" smtClean="0">
                <a:latin typeface="Garamond" pitchFamily="18" charset="0"/>
              </a:rPr>
              <a:t>технолгии</a:t>
            </a:r>
            <a:r>
              <a:rPr lang="bg-BG" sz="1400" dirty="0" smtClean="0">
                <a:latin typeface="Garamond" pitchFamily="18" charset="0"/>
              </a:rPr>
              <a:t> </a:t>
            </a:r>
            <a:r>
              <a:rPr lang="en-US" sz="1400" dirty="0" smtClean="0">
                <a:latin typeface="Garamond" pitchFamily="18" charset="0"/>
              </a:rPr>
              <a:t> </a:t>
            </a:r>
            <a:r>
              <a:rPr lang="bg-BG" sz="1400" dirty="0" smtClean="0">
                <a:latin typeface="Garamond" pitchFamily="18" charset="0"/>
              </a:rPr>
              <a:t>на </a:t>
            </a:r>
            <a:r>
              <a:rPr lang="en-US" sz="1400" i="1" dirty="0" err="1" smtClean="0">
                <a:latin typeface="Garamond" pitchFamily="18" charset="0"/>
              </a:rPr>
              <a:t>Cenetix</a:t>
            </a:r>
            <a:r>
              <a:rPr lang="en-US" sz="1400" i="1" dirty="0" smtClean="0">
                <a:latin typeface="Garamond" pitchFamily="18" charset="0"/>
              </a:rPr>
              <a:t>, </a:t>
            </a:r>
            <a:r>
              <a:rPr lang="en-US" sz="1400" i="1" dirty="0" err="1" smtClean="0">
                <a:latin typeface="Garamond" pitchFamily="18" charset="0"/>
              </a:rPr>
              <a:t>Lurgi</a:t>
            </a:r>
            <a:r>
              <a:rPr lang="en-US" sz="1400" i="1" dirty="0" smtClean="0">
                <a:latin typeface="Garamond" pitchFamily="18" charset="0"/>
              </a:rPr>
              <a:t>, </a:t>
            </a:r>
            <a:r>
              <a:rPr lang="en-US" sz="1400" i="1" dirty="0" err="1" smtClean="0">
                <a:latin typeface="Garamond" pitchFamily="18" charset="0"/>
              </a:rPr>
              <a:t>Haldor</a:t>
            </a:r>
            <a:r>
              <a:rPr lang="en-US" sz="1400" i="1" dirty="0" smtClean="0">
                <a:latin typeface="Garamond" pitchFamily="18" charset="0"/>
              </a:rPr>
              <a:t> </a:t>
            </a:r>
            <a:r>
              <a:rPr lang="en-US" sz="1400" i="1" dirty="0" err="1" smtClean="0">
                <a:latin typeface="Garamond" pitchFamily="18" charset="0"/>
              </a:rPr>
              <a:t>Topsoe</a:t>
            </a:r>
            <a:r>
              <a:rPr lang="bg-BG" sz="1400" i="1" dirty="0" smtClean="0">
                <a:latin typeface="Garamond" pitchFamily="18" charset="0"/>
              </a:rPr>
              <a:t> от ПГ</a:t>
            </a:r>
            <a:r>
              <a:rPr lang="en-US" sz="1400" dirty="0" smtClean="0">
                <a:latin typeface="Garamond" pitchFamily="18" charset="0"/>
              </a:rPr>
              <a:t>.</a:t>
            </a:r>
            <a:endParaRPr lang="bg-BG" sz="1400" dirty="0">
              <a:latin typeface="Garamond" pitchFamily="18" charset="0"/>
            </a:endParaRPr>
          </a:p>
        </p:txBody>
      </p:sp>
      <p:sp>
        <p:nvSpPr>
          <p:cNvPr id="31" name="Правоъгълник 30"/>
          <p:cNvSpPr/>
          <p:nvPr/>
        </p:nvSpPr>
        <p:spPr>
          <a:xfrm>
            <a:off x="0" y="1500174"/>
            <a:ext cx="46434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Lurgi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</a:t>
            </a:r>
            <a:r>
              <a:rPr lang="bg-BG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„</a:t>
            </a:r>
            <a:r>
              <a:rPr lang="en-US" b="1" i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MegaMethanol</a:t>
            </a:r>
            <a:r>
              <a:rPr lang="en-US" sz="1600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®</a:t>
            </a:r>
            <a:r>
              <a:rPr lang="bg-BG" sz="16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</a:t>
            </a:r>
            <a:r>
              <a:rPr lang="en-US" sz="16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5000 т./</a:t>
            </a:r>
            <a:r>
              <a:rPr lang="bg-BG" sz="16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ден</a:t>
            </a:r>
          </a:p>
        </p:txBody>
      </p:sp>
      <p:sp>
        <p:nvSpPr>
          <p:cNvPr id="33" name="Правоъгълник 32"/>
          <p:cNvSpPr/>
          <p:nvPr/>
        </p:nvSpPr>
        <p:spPr>
          <a:xfrm>
            <a:off x="428596" y="3857628"/>
            <a:ext cx="17139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“Black liquor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 </a:t>
            </a:r>
            <a:endParaRPr lang="bg-BG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Правоъгълник 34"/>
          <p:cNvSpPr/>
          <p:nvPr/>
        </p:nvSpPr>
        <p:spPr>
          <a:xfrm>
            <a:off x="-71470" y="3376198"/>
            <a:ext cx="34290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Chemrec</a:t>
            </a:r>
            <a:r>
              <a:rPr lang="en-US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AB </a:t>
            </a:r>
            <a:r>
              <a:rPr lang="bg-BG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55 000 т</a:t>
            </a:r>
            <a:r>
              <a:rPr lang="bg-BG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./ден</a:t>
            </a:r>
          </a:p>
        </p:txBody>
      </p:sp>
      <p:sp>
        <p:nvSpPr>
          <p:cNvPr id="36" name="Правоъгълник 35"/>
          <p:cNvSpPr/>
          <p:nvPr/>
        </p:nvSpPr>
        <p:spPr>
          <a:xfrm>
            <a:off x="714348" y="4214818"/>
            <a:ext cx="31432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latin typeface="Garamond" pitchFamily="18" charset="0"/>
              </a:rPr>
              <a:t>30 000 </a:t>
            </a:r>
            <a:r>
              <a:rPr lang="bg-BG" sz="1600" b="1" dirty="0" smtClean="0">
                <a:latin typeface="Garamond" pitchFamily="18" charset="0"/>
              </a:rPr>
              <a:t>л./д</a:t>
            </a:r>
          </a:p>
          <a:p>
            <a:r>
              <a:rPr lang="en-US" sz="1600" b="1" dirty="0" smtClean="0">
                <a:latin typeface="Garamond" pitchFamily="18" charset="0"/>
              </a:rPr>
              <a:t>15 000 т</a:t>
            </a:r>
            <a:r>
              <a:rPr lang="bg-BG" sz="1600" b="1" dirty="0" smtClean="0">
                <a:latin typeface="Garamond" pitchFamily="18" charset="0"/>
              </a:rPr>
              <a:t>./г. </a:t>
            </a:r>
          </a:p>
        </p:txBody>
      </p:sp>
      <p:sp>
        <p:nvSpPr>
          <p:cNvPr id="38" name="Правоъгълник 37"/>
          <p:cNvSpPr/>
          <p:nvPr/>
        </p:nvSpPr>
        <p:spPr>
          <a:xfrm>
            <a:off x="0" y="5072074"/>
            <a:ext cx="2262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smtClean="0">
                <a:latin typeface="Garamond" pitchFamily="18" charset="0"/>
              </a:rPr>
              <a:t>Mitsui Chemical Inc</a:t>
            </a:r>
            <a:r>
              <a:rPr lang="en-US" b="1" dirty="0" smtClean="0">
                <a:latin typeface="Garamond" pitchFamily="18" charset="0"/>
              </a:rPr>
              <a:t>.</a:t>
            </a:r>
            <a:endParaRPr lang="bg-BG" b="1" dirty="0">
              <a:latin typeface="Garamond" pitchFamily="18" charset="0"/>
            </a:endParaRPr>
          </a:p>
        </p:txBody>
      </p:sp>
      <p:pic>
        <p:nvPicPr>
          <p:cNvPr id="44" name="Picture 3" descr="http://www.astro.bas.bg/astronomy09/bas_bg.jpg"/>
          <p:cNvPicPr>
            <a:picLocks noChangeAspect="1" noChangeArrowheads="1"/>
          </p:cNvPicPr>
          <p:nvPr/>
        </p:nvPicPr>
        <p:blipFill>
          <a:blip r:embed="rId7" cstate="print"/>
          <a:srcRect r="2208" b="2589"/>
          <a:stretch>
            <a:fillRect/>
          </a:stretch>
        </p:blipFill>
        <p:spPr bwMode="auto">
          <a:xfrm>
            <a:off x="6228184" y="0"/>
            <a:ext cx="1582738" cy="10715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5" name="Picture 1"/>
          <p:cNvPicPr>
            <a:picLocks noChangeAspect="1" noChangeArrowheads="1"/>
          </p:cNvPicPr>
          <p:nvPr/>
        </p:nvPicPr>
        <p:blipFill>
          <a:blip r:embed="rId8" cstate="print"/>
          <a:srcRect l="81963" t="3880" b="36526"/>
          <a:stretch>
            <a:fillRect/>
          </a:stretch>
        </p:blipFill>
        <p:spPr bwMode="auto">
          <a:xfrm>
            <a:off x="7858125" y="0"/>
            <a:ext cx="1285875" cy="10001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8" name="Правоъгълник 17"/>
          <p:cNvSpPr/>
          <p:nvPr/>
        </p:nvSpPr>
        <p:spPr>
          <a:xfrm>
            <a:off x="3500430" y="1928802"/>
            <a:ext cx="58579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sz="1600" dirty="0" smtClean="0">
                <a:latin typeface="Garamond" pitchFamily="18" charset="0"/>
              </a:rPr>
              <a:t>да осигурят едно постоянно и независимо производство </a:t>
            </a:r>
          </a:p>
          <a:p>
            <a:r>
              <a:rPr lang="bg-BG" sz="1600" dirty="0" smtClean="0">
                <a:latin typeface="Garamond" pitchFamily="18" charset="0"/>
              </a:rPr>
              <a:t>(↓вноса на изкопаеми горива, ↓вредните емисиите , ↑икономики.)</a:t>
            </a:r>
            <a:endParaRPr lang="bg-BG" sz="1600" dirty="0">
              <a:latin typeface="Garamond" pitchFamily="18" charset="0"/>
            </a:endParaRPr>
          </a:p>
        </p:txBody>
      </p:sp>
      <p:sp>
        <p:nvSpPr>
          <p:cNvPr id="19" name="Правоъгълник 18"/>
          <p:cNvSpPr/>
          <p:nvPr/>
        </p:nvSpPr>
        <p:spPr>
          <a:xfrm>
            <a:off x="3357554" y="299845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bg-BG" dirty="0" smtClean="0">
                <a:latin typeface="Garamond" pitchFamily="18" charset="0"/>
              </a:rPr>
              <a:t>ПРЕДПОСТАВКИ:</a:t>
            </a:r>
          </a:p>
          <a:p>
            <a:endParaRPr lang="bg-BG" dirty="0" smtClean="0">
              <a:latin typeface="Garamond" pitchFamily="18" charset="0"/>
            </a:endParaRPr>
          </a:p>
          <a:p>
            <a:r>
              <a:rPr lang="bg-BG" dirty="0" smtClean="0">
                <a:latin typeface="Garamond" pitchFamily="18" charset="0"/>
              </a:rPr>
              <a:t>1.неизчерпаема суровинна база</a:t>
            </a:r>
          </a:p>
          <a:p>
            <a:r>
              <a:rPr lang="bg-BG" dirty="0" smtClean="0">
                <a:latin typeface="Garamond" pitchFamily="18" charset="0"/>
              </a:rPr>
              <a:t>2.добре разработените технологии </a:t>
            </a:r>
          </a:p>
        </p:txBody>
      </p:sp>
      <p:sp>
        <p:nvSpPr>
          <p:cNvPr id="20" name="Правоъгълник 19"/>
          <p:cNvSpPr/>
          <p:nvPr/>
        </p:nvSpPr>
        <p:spPr>
          <a:xfrm>
            <a:off x="2357422" y="6581025"/>
            <a:ext cx="535781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i="1" dirty="0" smtClean="0">
                <a:latin typeface="Garamond" pitchFamily="18" charset="0"/>
              </a:rPr>
              <a:t>G. </a:t>
            </a:r>
            <a:r>
              <a:rPr lang="en-US" sz="1200" i="1" dirty="0" err="1" smtClean="0">
                <a:latin typeface="Garamond" pitchFamily="18" charset="0"/>
              </a:rPr>
              <a:t>Olah</a:t>
            </a:r>
            <a:r>
              <a:rPr lang="en-US" sz="1200" i="1" dirty="0" smtClean="0">
                <a:latin typeface="Garamond" pitchFamily="18" charset="0"/>
              </a:rPr>
              <a:t>, A. </a:t>
            </a:r>
            <a:r>
              <a:rPr lang="en-US" sz="1200" i="1" dirty="0" err="1" smtClean="0">
                <a:latin typeface="Garamond" pitchFamily="18" charset="0"/>
              </a:rPr>
              <a:t>Goeppert</a:t>
            </a:r>
            <a:r>
              <a:rPr lang="en-US" sz="1200" i="1" dirty="0" smtClean="0">
                <a:latin typeface="Garamond" pitchFamily="18" charset="0"/>
              </a:rPr>
              <a:t>, G. </a:t>
            </a:r>
            <a:r>
              <a:rPr lang="en-US" sz="1200" i="1" dirty="0" err="1" smtClean="0">
                <a:latin typeface="Garamond" pitchFamily="18" charset="0"/>
              </a:rPr>
              <a:t>Prakash</a:t>
            </a:r>
            <a:r>
              <a:rPr lang="en-US" sz="1200" i="1" dirty="0" smtClean="0">
                <a:latin typeface="Garamond" pitchFamily="18" charset="0"/>
              </a:rPr>
              <a:t>, WILEY-VCH </a:t>
            </a:r>
            <a:r>
              <a:rPr lang="en-US" sz="1200" i="1" dirty="0" err="1" smtClean="0">
                <a:latin typeface="Garamond" pitchFamily="18" charset="0"/>
              </a:rPr>
              <a:t>Verlag</a:t>
            </a:r>
            <a:r>
              <a:rPr lang="en-US" sz="1200" i="1" dirty="0" smtClean="0">
                <a:latin typeface="Garamond" pitchFamily="18" charset="0"/>
              </a:rPr>
              <a:t> GmbH &amp; Co. </a:t>
            </a:r>
            <a:r>
              <a:rPr lang="en-US" sz="1200" i="1" dirty="0" err="1" smtClean="0">
                <a:latin typeface="Garamond" pitchFamily="18" charset="0"/>
              </a:rPr>
              <a:t>KGaA</a:t>
            </a:r>
            <a:r>
              <a:rPr lang="en-US" sz="1200" i="1" dirty="0" smtClean="0">
                <a:latin typeface="Garamond" pitchFamily="18" charset="0"/>
              </a:rPr>
              <a:t> (2009).</a:t>
            </a:r>
            <a:endParaRPr lang="bg-BG" sz="1200" i="1" dirty="0"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" descr="F:\konkurs-2017-2018\TEMI\tema 1\kartinki presentaciq\38-methanol_08.JPG"/>
          <p:cNvPicPr>
            <a:picLocks noChangeAspect="1" noChangeArrowheads="1"/>
          </p:cNvPicPr>
          <p:nvPr/>
        </p:nvPicPr>
        <p:blipFill>
          <a:blip r:embed="rId2" cstate="print"/>
          <a:srcRect r="1266" b="8065"/>
          <a:stretch>
            <a:fillRect/>
          </a:stretch>
        </p:blipFill>
        <p:spPr bwMode="auto">
          <a:xfrm>
            <a:off x="2143108" y="2285992"/>
            <a:ext cx="5572164" cy="4071966"/>
          </a:xfrm>
          <a:prstGeom prst="rect">
            <a:avLst/>
          </a:prstGeom>
          <a:noFill/>
        </p:spPr>
      </p:pic>
      <p:sp>
        <p:nvSpPr>
          <p:cNvPr id="7" name="Правоъгълник 6"/>
          <p:cNvSpPr/>
          <p:nvPr/>
        </p:nvSpPr>
        <p:spPr>
          <a:xfrm>
            <a:off x="5786446" y="5143512"/>
            <a:ext cx="2214578" cy="1477328"/>
          </a:xfrm>
          <a:prstGeom prst="rect">
            <a:avLst/>
          </a:prstGeom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endParaRPr lang="bg-BG" dirty="0" smtClean="0">
              <a:latin typeface="Garamond" pitchFamily="18" charset="0"/>
            </a:endParaRPr>
          </a:p>
          <a:p>
            <a:endParaRPr lang="bg-BG" dirty="0" smtClean="0">
              <a:latin typeface="Garamond" pitchFamily="18" charset="0"/>
            </a:endParaRPr>
          </a:p>
          <a:p>
            <a:r>
              <a:rPr lang="bg-BG" b="1" dirty="0" smtClean="0">
                <a:latin typeface="Garamond" pitchFamily="18" charset="0"/>
              </a:rPr>
              <a:t>Оцетна киселина:</a:t>
            </a:r>
          </a:p>
          <a:p>
            <a:r>
              <a:rPr lang="bg-BG" dirty="0" smtClean="0">
                <a:latin typeface="Garamond" pitchFamily="18" charset="0"/>
              </a:rPr>
              <a:t> </a:t>
            </a:r>
            <a:r>
              <a:rPr lang="en-US" dirty="0" err="1" smtClean="0">
                <a:latin typeface="Garamond" pitchFamily="18" charset="0"/>
              </a:rPr>
              <a:t>естери</a:t>
            </a:r>
            <a:r>
              <a:rPr lang="en-US" dirty="0" smtClean="0">
                <a:latin typeface="Garamond" pitchFamily="18" charset="0"/>
              </a:rPr>
              <a:t>, </a:t>
            </a:r>
            <a:r>
              <a:rPr lang="en-US" dirty="0" err="1" smtClean="0">
                <a:latin typeface="Garamond" pitchFamily="18" charset="0"/>
              </a:rPr>
              <a:t>багрила</a:t>
            </a:r>
            <a:r>
              <a:rPr lang="en-US" dirty="0" smtClean="0">
                <a:latin typeface="Garamond" pitchFamily="18" charset="0"/>
              </a:rPr>
              <a:t>, </a:t>
            </a:r>
            <a:r>
              <a:rPr lang="en-US" dirty="0" err="1" smtClean="0">
                <a:latin typeface="Garamond" pitchFamily="18" charset="0"/>
              </a:rPr>
              <a:t>лекарства</a:t>
            </a:r>
            <a:r>
              <a:rPr lang="en-US" dirty="0" smtClean="0">
                <a:latin typeface="Garamond" pitchFamily="18" charset="0"/>
              </a:rPr>
              <a:t>, </a:t>
            </a:r>
            <a:r>
              <a:rPr lang="en-US" dirty="0" err="1" smtClean="0">
                <a:latin typeface="Garamond" pitchFamily="18" charset="0"/>
              </a:rPr>
              <a:t>храни</a:t>
            </a:r>
            <a:r>
              <a:rPr lang="en-US" dirty="0" smtClean="0">
                <a:latin typeface="Garamond" pitchFamily="18" charset="0"/>
              </a:rPr>
              <a:t> </a:t>
            </a:r>
            <a:endParaRPr lang="bg-BG" dirty="0">
              <a:latin typeface="Garamond" pitchFamily="18" charset="0"/>
            </a:endParaRPr>
          </a:p>
        </p:txBody>
      </p:sp>
      <p:sp>
        <p:nvSpPr>
          <p:cNvPr id="8" name="Правоъгълник 7"/>
          <p:cNvSpPr/>
          <p:nvPr/>
        </p:nvSpPr>
        <p:spPr>
          <a:xfrm>
            <a:off x="428628" y="3214686"/>
            <a:ext cx="2643174" cy="1754326"/>
          </a:xfrm>
          <a:prstGeom prst="rect">
            <a:avLst/>
          </a:prstGeom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bg-BG" b="1" dirty="0" err="1" smtClean="0">
                <a:latin typeface="Garamond" pitchFamily="18" charset="0"/>
              </a:rPr>
              <a:t>Метиламини</a:t>
            </a:r>
            <a:r>
              <a:rPr lang="bg-BG" b="1" dirty="0" smtClean="0">
                <a:latin typeface="Garamond" pitchFamily="18" charset="0"/>
              </a:rPr>
              <a:t>:</a:t>
            </a:r>
            <a:r>
              <a:rPr lang="bg-BG" dirty="0" smtClean="0">
                <a:latin typeface="Garamond" pitchFamily="18" charset="0"/>
              </a:rPr>
              <a:t> </a:t>
            </a:r>
          </a:p>
          <a:p>
            <a:pPr algn="just"/>
            <a:r>
              <a:rPr lang="en-US" i="1" dirty="0" smtClean="0"/>
              <a:t>BASF</a:t>
            </a:r>
            <a:r>
              <a:rPr lang="bg-BG" i="1" dirty="0" smtClean="0"/>
              <a:t> (Т=</a:t>
            </a:r>
            <a:r>
              <a:rPr lang="en-US" dirty="0" smtClean="0"/>
              <a:t> 370 </a:t>
            </a:r>
            <a:r>
              <a:rPr lang="bg-BG" dirty="0" smtClean="0"/>
              <a:t>-</a:t>
            </a:r>
            <a:r>
              <a:rPr lang="en-US" dirty="0" smtClean="0"/>
              <a:t> 430 °C</a:t>
            </a:r>
            <a:r>
              <a:rPr lang="bg-BG" dirty="0" smtClean="0"/>
              <a:t>, </a:t>
            </a:r>
            <a:r>
              <a:rPr lang="en-US" dirty="0" smtClean="0"/>
              <a:t>P</a:t>
            </a:r>
            <a:r>
              <a:rPr lang="bg-BG" dirty="0" smtClean="0"/>
              <a:t>=30 </a:t>
            </a:r>
            <a:r>
              <a:rPr lang="en-US" dirty="0" smtClean="0"/>
              <a:t>bar)</a:t>
            </a:r>
            <a:endParaRPr lang="bg-BG" dirty="0" smtClean="0">
              <a:latin typeface="Garamond" pitchFamily="18" charset="0"/>
            </a:endParaRPr>
          </a:p>
          <a:p>
            <a:pPr algn="just"/>
            <a:r>
              <a:rPr lang="bg-BG" dirty="0" smtClean="0">
                <a:latin typeface="Garamond" pitchFamily="18" charset="0"/>
              </a:rPr>
              <a:t>пестициди, </a:t>
            </a:r>
          </a:p>
          <a:p>
            <a:pPr algn="just"/>
            <a:r>
              <a:rPr lang="bg-BG" dirty="0" smtClean="0">
                <a:latin typeface="Garamond" pitchFamily="18" charset="0"/>
              </a:rPr>
              <a:t>лекарства,</a:t>
            </a:r>
          </a:p>
          <a:p>
            <a:pPr algn="just"/>
            <a:r>
              <a:rPr lang="bg-BG" dirty="0" smtClean="0">
                <a:latin typeface="Garamond" pitchFamily="18" charset="0"/>
              </a:rPr>
              <a:t>багрила. </a:t>
            </a:r>
            <a:endParaRPr lang="bg-BG" dirty="0">
              <a:latin typeface="Garamond" pitchFamily="18" charset="0"/>
            </a:endParaRPr>
          </a:p>
        </p:txBody>
      </p:sp>
      <p:sp>
        <p:nvSpPr>
          <p:cNvPr id="9" name="Правоъгълник 8"/>
          <p:cNvSpPr/>
          <p:nvPr/>
        </p:nvSpPr>
        <p:spPr>
          <a:xfrm>
            <a:off x="214282" y="1214422"/>
            <a:ext cx="3000396" cy="175432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r>
              <a:rPr lang="bg-BG" b="1" dirty="0" err="1" smtClean="0">
                <a:latin typeface="Garamond" pitchFamily="18" charset="0"/>
              </a:rPr>
              <a:t>Хлорметани</a:t>
            </a:r>
            <a:r>
              <a:rPr lang="bg-BG" b="1" dirty="0" smtClean="0">
                <a:latin typeface="Garamond" pitchFamily="18" charset="0"/>
              </a:rPr>
              <a:t>:</a:t>
            </a:r>
          </a:p>
          <a:p>
            <a:r>
              <a:rPr lang="bg-BG" dirty="0" smtClean="0">
                <a:latin typeface="Garamond" pitchFamily="18" charset="0"/>
              </a:rPr>
              <a:t>(</a:t>
            </a:r>
            <a:r>
              <a:rPr lang="en-US" dirty="0" err="1" smtClean="0">
                <a:latin typeface="Garamond" pitchFamily="18" charset="0"/>
              </a:rPr>
              <a:t>ZnO</a:t>
            </a:r>
            <a:r>
              <a:rPr lang="en-US" dirty="0" smtClean="0">
                <a:latin typeface="Garamond" pitchFamily="18" charset="0"/>
              </a:rPr>
              <a:t> </a:t>
            </a:r>
            <a:r>
              <a:rPr lang="bg-BG" dirty="0" smtClean="0">
                <a:latin typeface="Garamond" pitchFamily="18" charset="0"/>
              </a:rPr>
              <a:t>или </a:t>
            </a:r>
            <a:r>
              <a:rPr lang="en-US" dirty="0" smtClean="0">
                <a:latin typeface="Garamond" pitchFamily="18" charset="0"/>
              </a:rPr>
              <a:t>Al</a:t>
            </a:r>
            <a:r>
              <a:rPr lang="en-US" baseline="-25000" dirty="0" smtClean="0">
                <a:latin typeface="Garamond" pitchFamily="18" charset="0"/>
              </a:rPr>
              <a:t>2</a:t>
            </a:r>
            <a:r>
              <a:rPr lang="en-US" dirty="0" smtClean="0">
                <a:latin typeface="Garamond" pitchFamily="18" charset="0"/>
              </a:rPr>
              <a:t>O</a:t>
            </a:r>
            <a:r>
              <a:rPr lang="en-US" baseline="-25000" dirty="0" smtClean="0">
                <a:latin typeface="Garamond" pitchFamily="18" charset="0"/>
              </a:rPr>
              <a:t>3</a:t>
            </a:r>
            <a:r>
              <a:rPr lang="en-US" dirty="0" smtClean="0">
                <a:latin typeface="Garamond" pitchFamily="18" charset="0"/>
              </a:rPr>
              <a:t> T=350 ° С</a:t>
            </a:r>
            <a:r>
              <a:rPr lang="bg-BG" dirty="0" smtClean="0">
                <a:latin typeface="Garamond" pitchFamily="18" charset="0"/>
              </a:rPr>
              <a:t>)</a:t>
            </a:r>
          </a:p>
          <a:p>
            <a:r>
              <a:rPr lang="en-US" dirty="0" err="1" smtClean="0">
                <a:latin typeface="Garamond" pitchFamily="18" charset="0"/>
              </a:rPr>
              <a:t>силиконови</a:t>
            </a:r>
            <a:r>
              <a:rPr lang="en-US" dirty="0" smtClean="0">
                <a:latin typeface="Garamond" pitchFamily="18" charset="0"/>
              </a:rPr>
              <a:t> </a:t>
            </a:r>
            <a:r>
              <a:rPr lang="en-US" dirty="0" err="1" smtClean="0">
                <a:latin typeface="Garamond" pitchFamily="18" charset="0"/>
              </a:rPr>
              <a:t>полимери</a:t>
            </a:r>
            <a:r>
              <a:rPr lang="bg-BG" dirty="0" smtClean="0">
                <a:latin typeface="Garamond" pitchFamily="18" charset="0"/>
              </a:rPr>
              <a:t>,</a:t>
            </a:r>
          </a:p>
          <a:p>
            <a:r>
              <a:rPr lang="bg-BG" dirty="0" smtClean="0">
                <a:latin typeface="Garamond" pitchFamily="18" charset="0"/>
              </a:rPr>
              <a:t> </a:t>
            </a:r>
            <a:r>
              <a:rPr lang="en-US" dirty="0" err="1" smtClean="0">
                <a:latin typeface="Garamond" pitchFamily="18" charset="0"/>
              </a:rPr>
              <a:t>разтворител</a:t>
            </a:r>
            <a:r>
              <a:rPr lang="en-US" dirty="0" smtClean="0">
                <a:latin typeface="Garamond" pitchFamily="18" charset="0"/>
              </a:rPr>
              <a:t> </a:t>
            </a:r>
            <a:r>
              <a:rPr lang="bg-BG" dirty="0" smtClean="0">
                <a:latin typeface="Garamond" pitchFamily="18" charset="0"/>
              </a:rPr>
              <a:t>(каучук), </a:t>
            </a:r>
          </a:p>
          <a:p>
            <a:r>
              <a:rPr lang="en-US" dirty="0" err="1" smtClean="0">
                <a:latin typeface="Garamond" pitchFamily="18" charset="0"/>
              </a:rPr>
              <a:t>метилиращ</a:t>
            </a:r>
            <a:r>
              <a:rPr lang="en-US" dirty="0" smtClean="0">
                <a:latin typeface="Garamond" pitchFamily="18" charset="0"/>
              </a:rPr>
              <a:t> </a:t>
            </a:r>
            <a:r>
              <a:rPr lang="bg-BG" dirty="0" smtClean="0">
                <a:latin typeface="Garamond" pitchFamily="18" charset="0"/>
              </a:rPr>
              <a:t>/</a:t>
            </a:r>
            <a:r>
              <a:rPr lang="en-US" dirty="0" err="1" smtClean="0">
                <a:latin typeface="Garamond" pitchFamily="18" charset="0"/>
              </a:rPr>
              <a:t>хлориращ</a:t>
            </a:r>
            <a:r>
              <a:rPr lang="en-US" dirty="0" smtClean="0">
                <a:latin typeface="Garamond" pitchFamily="18" charset="0"/>
              </a:rPr>
              <a:t> </a:t>
            </a:r>
            <a:r>
              <a:rPr lang="en-US" dirty="0" err="1" smtClean="0">
                <a:latin typeface="Garamond" pitchFamily="18" charset="0"/>
              </a:rPr>
              <a:t>агент</a:t>
            </a:r>
            <a:endParaRPr lang="bg-BG" dirty="0" smtClean="0">
              <a:latin typeface="Garamond" pitchFamily="18" charset="0"/>
            </a:endParaRPr>
          </a:p>
          <a:p>
            <a:endParaRPr lang="bg-BG" dirty="0">
              <a:latin typeface="Garamond" pitchFamily="18" charset="0"/>
            </a:endParaRPr>
          </a:p>
        </p:txBody>
      </p:sp>
      <p:sp>
        <p:nvSpPr>
          <p:cNvPr id="13" name="Текстово поле 12"/>
          <p:cNvSpPr txBox="1"/>
          <p:nvPr/>
        </p:nvSpPr>
        <p:spPr>
          <a:xfrm>
            <a:off x="3500430" y="531666"/>
            <a:ext cx="2000263" cy="175432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bg-BG" b="1" dirty="0" smtClean="0">
                <a:latin typeface="Garamond" pitchFamily="18" charset="0"/>
              </a:rPr>
              <a:t>Леки </a:t>
            </a:r>
            <a:r>
              <a:rPr lang="bg-BG" b="1" dirty="0" err="1" smtClean="0">
                <a:latin typeface="Garamond" pitchFamily="18" charset="0"/>
              </a:rPr>
              <a:t>олефини</a:t>
            </a:r>
            <a:r>
              <a:rPr lang="bg-BG" b="1" dirty="0" smtClean="0">
                <a:latin typeface="Garamond" pitchFamily="18" charset="0"/>
              </a:rPr>
              <a:t>:</a:t>
            </a:r>
          </a:p>
          <a:p>
            <a:r>
              <a:rPr lang="bg-BG" dirty="0" smtClean="0">
                <a:latin typeface="Garamond" pitchFamily="18" charset="0"/>
              </a:rPr>
              <a:t>пластмаса, </a:t>
            </a:r>
          </a:p>
          <a:p>
            <a:r>
              <a:rPr lang="bg-BG" dirty="0" err="1" smtClean="0">
                <a:latin typeface="Garamond" pitchFamily="18" charset="0"/>
              </a:rPr>
              <a:t>етиленоксид</a:t>
            </a:r>
            <a:r>
              <a:rPr lang="bg-BG" dirty="0" smtClean="0">
                <a:latin typeface="Garamond" pitchFamily="18" charset="0"/>
              </a:rPr>
              <a:t>,</a:t>
            </a:r>
          </a:p>
          <a:p>
            <a:r>
              <a:rPr lang="bg-BG" dirty="0" smtClean="0">
                <a:latin typeface="Garamond" pitchFamily="18" charset="0"/>
              </a:rPr>
              <a:t>етилендихлорид, </a:t>
            </a:r>
          </a:p>
          <a:p>
            <a:r>
              <a:rPr lang="bg-BG" dirty="0" err="1" smtClean="0">
                <a:latin typeface="Garamond" pitchFamily="18" charset="0"/>
              </a:rPr>
              <a:t>пропилен</a:t>
            </a:r>
            <a:r>
              <a:rPr lang="bg-BG" dirty="0" smtClean="0">
                <a:latin typeface="Garamond" pitchFamily="18" charset="0"/>
              </a:rPr>
              <a:t> оксид,</a:t>
            </a:r>
          </a:p>
          <a:p>
            <a:r>
              <a:rPr lang="bg-BG" dirty="0" err="1" smtClean="0">
                <a:latin typeface="Garamond" pitchFamily="18" charset="0"/>
              </a:rPr>
              <a:t>акрилонитрил</a:t>
            </a:r>
            <a:endParaRPr lang="bg-BG" dirty="0" smtClean="0">
              <a:latin typeface="Garamond" pitchFamily="18" charset="0"/>
            </a:endParaRPr>
          </a:p>
        </p:txBody>
      </p:sp>
      <p:cxnSp>
        <p:nvCxnSpPr>
          <p:cNvPr id="15" name="Право съединение 14"/>
          <p:cNvCxnSpPr/>
          <p:nvPr/>
        </p:nvCxnSpPr>
        <p:spPr>
          <a:xfrm rot="16200000" flipV="1">
            <a:off x="3571868" y="2285992"/>
            <a:ext cx="357190" cy="357190"/>
          </a:xfrm>
          <a:prstGeom prst="line">
            <a:avLst/>
          </a:prstGeom>
          <a:ln w="158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Текстово поле 17"/>
          <p:cNvSpPr txBox="1"/>
          <p:nvPr/>
        </p:nvSpPr>
        <p:spPr>
          <a:xfrm>
            <a:off x="6143636" y="2049370"/>
            <a:ext cx="2747868" cy="2308324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bg-BG" b="1" dirty="0" err="1" smtClean="0">
                <a:latin typeface="Garamond" pitchFamily="18" charset="0"/>
              </a:rPr>
              <a:t>Формалдехид</a:t>
            </a:r>
            <a:r>
              <a:rPr lang="bg-BG" b="1" dirty="0" smtClean="0">
                <a:latin typeface="Garamond" pitchFamily="18" charset="0"/>
              </a:rPr>
              <a:t>:</a:t>
            </a:r>
          </a:p>
          <a:p>
            <a:r>
              <a:rPr lang="bg-BG" dirty="0" smtClean="0">
                <a:latin typeface="Garamond" pitchFamily="18" charset="0"/>
              </a:rPr>
              <a:t>(</a:t>
            </a:r>
            <a:r>
              <a:rPr lang="bg-BG" dirty="0" err="1" smtClean="0">
                <a:latin typeface="Garamond" pitchFamily="18" charset="0"/>
              </a:rPr>
              <a:t>дехидрог</a:t>
            </a:r>
            <a:r>
              <a:rPr lang="en-US" dirty="0" smtClean="0">
                <a:latin typeface="Garamond" pitchFamily="18" charset="0"/>
              </a:rPr>
              <a:t>.;Ag</a:t>
            </a:r>
            <a:r>
              <a:rPr lang="bg-BG" dirty="0" smtClean="0">
                <a:latin typeface="Garamond" pitchFamily="18" charset="0"/>
              </a:rPr>
              <a:t>-катализатор</a:t>
            </a:r>
            <a:r>
              <a:rPr lang="en-US" dirty="0" smtClean="0">
                <a:latin typeface="Garamond" pitchFamily="18" charset="0"/>
              </a:rPr>
              <a:t>)</a:t>
            </a:r>
            <a:endParaRPr lang="bg-BG" dirty="0" smtClean="0">
              <a:latin typeface="Garamond" pitchFamily="18" charset="0"/>
            </a:endParaRPr>
          </a:p>
          <a:p>
            <a:r>
              <a:rPr lang="bg-BG" dirty="0" smtClean="0">
                <a:latin typeface="Garamond" pitchFamily="18" charset="0"/>
              </a:rPr>
              <a:t>смоли, </a:t>
            </a:r>
          </a:p>
          <a:p>
            <a:r>
              <a:rPr lang="bg-BG" dirty="0" smtClean="0">
                <a:latin typeface="Garamond" pitchFamily="18" charset="0"/>
              </a:rPr>
              <a:t>лепила, </a:t>
            </a:r>
          </a:p>
          <a:p>
            <a:r>
              <a:rPr lang="bg-BG" dirty="0" smtClean="0">
                <a:latin typeface="Garamond" pitchFamily="18" charset="0"/>
              </a:rPr>
              <a:t>строителни материали</a:t>
            </a:r>
            <a:endParaRPr lang="en-US" dirty="0" smtClean="0">
              <a:latin typeface="Garamond" pitchFamily="18" charset="0"/>
            </a:endParaRPr>
          </a:p>
          <a:p>
            <a:endParaRPr lang="en-US" dirty="0" smtClean="0">
              <a:latin typeface="Garamond" pitchFamily="18" charset="0"/>
            </a:endParaRPr>
          </a:p>
          <a:p>
            <a:endParaRPr lang="en-US" dirty="0" smtClean="0">
              <a:latin typeface="Garamond" pitchFamily="18" charset="0"/>
            </a:endParaRPr>
          </a:p>
          <a:p>
            <a:endParaRPr lang="bg-BG" dirty="0">
              <a:latin typeface="Garamond" pitchFamily="18" charset="0"/>
            </a:endParaRPr>
          </a:p>
        </p:txBody>
      </p:sp>
      <p:sp>
        <p:nvSpPr>
          <p:cNvPr id="19" name="Правоъгълник 18"/>
          <p:cNvSpPr/>
          <p:nvPr/>
        </p:nvSpPr>
        <p:spPr>
          <a:xfrm rot="1530061">
            <a:off x="3101197" y="5922786"/>
            <a:ext cx="1143008" cy="7858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0" name="Текстово поле 9"/>
          <p:cNvSpPr txBox="1"/>
          <p:nvPr/>
        </p:nvSpPr>
        <p:spPr>
          <a:xfrm>
            <a:off x="0" y="90050"/>
            <a:ext cx="4592924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bg-BG" sz="1600" b="1" dirty="0" smtClean="0">
                <a:solidFill>
                  <a:srgbClr val="7030A0"/>
                </a:solidFill>
                <a:latin typeface="Garamond" pitchFamily="18" charset="0"/>
              </a:rPr>
              <a:t>МЕТАНОЛ</a:t>
            </a:r>
            <a:r>
              <a:rPr lang="en-US" sz="1600" b="1" dirty="0" smtClean="0">
                <a:solidFill>
                  <a:srgbClr val="7030A0"/>
                </a:solidFill>
                <a:latin typeface="Garamond" pitchFamily="18" charset="0"/>
              </a:rPr>
              <a:t> </a:t>
            </a:r>
            <a:r>
              <a:rPr lang="bg-BG" sz="1600" b="1" dirty="0" smtClean="0">
                <a:solidFill>
                  <a:srgbClr val="7030A0"/>
                </a:solidFill>
                <a:latin typeface="Garamond" pitchFamily="18" charset="0"/>
              </a:rPr>
              <a:t>- ИЗТОЧНИК НА </a:t>
            </a:r>
            <a:r>
              <a:rPr lang="bg-BG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ХИМИКАЛИ</a:t>
            </a:r>
            <a:r>
              <a:rPr lang="bg-BG" sz="1600" b="1" dirty="0" smtClean="0">
                <a:solidFill>
                  <a:srgbClr val="7030A0"/>
                </a:solidFill>
                <a:latin typeface="Garamond" pitchFamily="18" charset="0"/>
              </a:rPr>
              <a:t>…</a:t>
            </a:r>
            <a:endParaRPr lang="bg-BG" sz="1600" b="1" dirty="0">
              <a:solidFill>
                <a:srgbClr val="7030A0"/>
              </a:solidFill>
              <a:latin typeface="Garamond" pitchFamily="18" charset="0"/>
            </a:endParaRPr>
          </a:p>
        </p:txBody>
      </p:sp>
      <p:pic>
        <p:nvPicPr>
          <p:cNvPr id="20" name="Picture 3" descr="http://www.astro.bas.bg/astronomy09/bas_bg.jpg"/>
          <p:cNvPicPr>
            <a:picLocks noChangeAspect="1" noChangeArrowheads="1"/>
          </p:cNvPicPr>
          <p:nvPr/>
        </p:nvPicPr>
        <p:blipFill>
          <a:blip r:embed="rId3" cstate="print"/>
          <a:srcRect r="2208" b="2589"/>
          <a:stretch>
            <a:fillRect/>
          </a:stretch>
        </p:blipFill>
        <p:spPr bwMode="auto">
          <a:xfrm>
            <a:off x="6228184" y="0"/>
            <a:ext cx="1582738" cy="10715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1" name="Picture 1"/>
          <p:cNvPicPr>
            <a:picLocks noChangeAspect="1" noChangeArrowheads="1"/>
          </p:cNvPicPr>
          <p:nvPr/>
        </p:nvPicPr>
        <p:blipFill>
          <a:blip r:embed="rId4" cstate="print"/>
          <a:srcRect l="81963" t="3880" b="36526"/>
          <a:stretch>
            <a:fillRect/>
          </a:stretch>
        </p:blipFill>
        <p:spPr bwMode="auto">
          <a:xfrm>
            <a:off x="7858125" y="0"/>
            <a:ext cx="1285875" cy="10001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4" name="Правоъгълник 13"/>
          <p:cNvSpPr/>
          <p:nvPr/>
        </p:nvSpPr>
        <p:spPr>
          <a:xfrm>
            <a:off x="1643042" y="6581025"/>
            <a:ext cx="535781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i="1" dirty="0" smtClean="0">
                <a:latin typeface="Garamond" pitchFamily="18" charset="0"/>
              </a:rPr>
              <a:t>G. </a:t>
            </a:r>
            <a:r>
              <a:rPr lang="en-US" sz="1200" i="1" dirty="0" err="1" smtClean="0">
                <a:latin typeface="Garamond" pitchFamily="18" charset="0"/>
              </a:rPr>
              <a:t>Olah</a:t>
            </a:r>
            <a:r>
              <a:rPr lang="en-US" sz="1200" i="1" dirty="0" smtClean="0">
                <a:latin typeface="Garamond" pitchFamily="18" charset="0"/>
              </a:rPr>
              <a:t>, A. </a:t>
            </a:r>
            <a:r>
              <a:rPr lang="en-US" sz="1200" i="1" dirty="0" err="1" smtClean="0">
                <a:latin typeface="Garamond" pitchFamily="18" charset="0"/>
              </a:rPr>
              <a:t>Goeppert</a:t>
            </a:r>
            <a:r>
              <a:rPr lang="en-US" sz="1200" i="1" dirty="0" smtClean="0">
                <a:latin typeface="Garamond" pitchFamily="18" charset="0"/>
              </a:rPr>
              <a:t>, G. </a:t>
            </a:r>
            <a:r>
              <a:rPr lang="en-US" sz="1200" i="1" dirty="0" err="1" smtClean="0">
                <a:latin typeface="Garamond" pitchFamily="18" charset="0"/>
              </a:rPr>
              <a:t>Prakash</a:t>
            </a:r>
            <a:r>
              <a:rPr lang="en-US" sz="1200" i="1" dirty="0" smtClean="0">
                <a:latin typeface="Garamond" pitchFamily="18" charset="0"/>
              </a:rPr>
              <a:t>, WILEY-VCH </a:t>
            </a:r>
            <a:r>
              <a:rPr lang="en-US" sz="1200" i="1" dirty="0" err="1" smtClean="0">
                <a:latin typeface="Garamond" pitchFamily="18" charset="0"/>
              </a:rPr>
              <a:t>Verlag</a:t>
            </a:r>
            <a:r>
              <a:rPr lang="en-US" sz="1200" i="1" dirty="0" smtClean="0">
                <a:latin typeface="Garamond" pitchFamily="18" charset="0"/>
              </a:rPr>
              <a:t> GmbH &amp; Co. </a:t>
            </a:r>
            <a:r>
              <a:rPr lang="en-US" sz="1200" i="1" dirty="0" err="1" smtClean="0">
                <a:latin typeface="Garamond" pitchFamily="18" charset="0"/>
              </a:rPr>
              <a:t>KGaA</a:t>
            </a:r>
            <a:r>
              <a:rPr lang="en-US" sz="1200" i="1" dirty="0" smtClean="0">
                <a:latin typeface="Garamond" pitchFamily="18" charset="0"/>
              </a:rPr>
              <a:t> (2009).</a:t>
            </a:r>
            <a:endParaRPr lang="bg-BG" sz="1200" i="1" dirty="0"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 t="28571"/>
          <a:stretch>
            <a:fillRect/>
          </a:stretch>
        </p:blipFill>
        <p:spPr bwMode="auto">
          <a:xfrm>
            <a:off x="0" y="3429000"/>
            <a:ext cx="5429288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3" cstate="print"/>
          <a:srcRect l="3448" t="15384"/>
          <a:stretch>
            <a:fillRect/>
          </a:stretch>
        </p:blipFill>
        <p:spPr bwMode="auto">
          <a:xfrm>
            <a:off x="214282" y="428604"/>
            <a:ext cx="3786246" cy="2357454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</p:spPr>
      </p:pic>
      <p:pic>
        <p:nvPicPr>
          <p:cNvPr id="7" name="Picture 3" descr="http://www.astro.bas.bg/astronomy09/bas_bg.jpg"/>
          <p:cNvPicPr>
            <a:picLocks noChangeAspect="1" noChangeArrowheads="1"/>
          </p:cNvPicPr>
          <p:nvPr/>
        </p:nvPicPr>
        <p:blipFill>
          <a:blip r:embed="rId4" cstate="print"/>
          <a:srcRect r="2208" b="2589"/>
          <a:stretch>
            <a:fillRect/>
          </a:stretch>
        </p:blipFill>
        <p:spPr bwMode="auto">
          <a:xfrm>
            <a:off x="6228184" y="0"/>
            <a:ext cx="1582738" cy="10715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5" cstate="print"/>
          <a:srcRect l="81963" t="3880" b="36526"/>
          <a:stretch>
            <a:fillRect/>
          </a:stretch>
        </p:blipFill>
        <p:spPr bwMode="auto">
          <a:xfrm>
            <a:off x="7858125" y="0"/>
            <a:ext cx="1285875" cy="10001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6" cstate="print"/>
          <a:srcRect l="55739" t="11538" r="14753" b="36538"/>
          <a:stretch>
            <a:fillRect/>
          </a:stretch>
        </p:blipFill>
        <p:spPr bwMode="auto">
          <a:xfrm>
            <a:off x="5572132" y="4143380"/>
            <a:ext cx="2000264" cy="25717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72066" y="1785926"/>
            <a:ext cx="3781049" cy="2045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Текстово поле 12"/>
          <p:cNvSpPr txBox="1"/>
          <p:nvPr/>
        </p:nvSpPr>
        <p:spPr>
          <a:xfrm>
            <a:off x="-32" y="-24"/>
            <a:ext cx="64043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1600" b="1" dirty="0" smtClean="0">
                <a:solidFill>
                  <a:srgbClr val="002060"/>
                </a:solidFill>
                <a:latin typeface="Garamond" pitchFamily="18" charset="0"/>
              </a:rPr>
              <a:t>МЕТАНОЛ-  ИЗТОЧНИК НА ОЛЕФИНИ </a:t>
            </a:r>
            <a:r>
              <a:rPr lang="bg-BG" sz="2400" b="1" dirty="0" smtClean="0">
                <a:solidFill>
                  <a:srgbClr val="002060"/>
                </a:solidFill>
                <a:latin typeface="Garamond" pitchFamily="18" charset="0"/>
              </a:rPr>
              <a:t>(</a:t>
            </a:r>
            <a:r>
              <a:rPr lang="bg-BG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МТО-процес</a:t>
            </a:r>
            <a:r>
              <a:rPr lang="bg-BG" sz="2400" b="1" dirty="0" smtClean="0">
                <a:solidFill>
                  <a:srgbClr val="002060"/>
                </a:solidFill>
                <a:latin typeface="Garamond" pitchFamily="18" charset="0"/>
              </a:rPr>
              <a:t>)</a:t>
            </a:r>
            <a:endParaRPr lang="bg-BG" sz="2400" b="1" dirty="0">
              <a:solidFill>
                <a:srgbClr val="002060"/>
              </a:solidFill>
              <a:latin typeface="Garamond" pitchFamily="18" charset="0"/>
            </a:endParaRPr>
          </a:p>
        </p:txBody>
      </p:sp>
      <p:sp>
        <p:nvSpPr>
          <p:cNvPr id="9" name="Правоъгълник 8"/>
          <p:cNvSpPr/>
          <p:nvPr/>
        </p:nvSpPr>
        <p:spPr>
          <a:xfrm>
            <a:off x="0" y="3059668"/>
            <a:ext cx="30219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М</a:t>
            </a: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ethanol to </a:t>
            </a:r>
            <a:r>
              <a:rPr lang="en-US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olefines</a:t>
            </a: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(</a:t>
            </a:r>
            <a:r>
              <a:rPr lang="bg-BG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МТО</a:t>
            </a: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) </a:t>
            </a:r>
            <a:endParaRPr lang="bg-BG" dirty="0"/>
          </a:p>
        </p:txBody>
      </p:sp>
      <p:sp>
        <p:nvSpPr>
          <p:cNvPr id="12" name="Правоъгълник 11"/>
          <p:cNvSpPr/>
          <p:nvPr/>
        </p:nvSpPr>
        <p:spPr>
          <a:xfrm>
            <a:off x="1643042" y="6572272"/>
            <a:ext cx="535781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i="1" dirty="0" smtClean="0">
                <a:latin typeface="Garamond" pitchFamily="18" charset="0"/>
              </a:rPr>
              <a:t>G. </a:t>
            </a:r>
            <a:r>
              <a:rPr lang="en-US" sz="1200" i="1" dirty="0" err="1" smtClean="0">
                <a:latin typeface="Garamond" pitchFamily="18" charset="0"/>
              </a:rPr>
              <a:t>Olah</a:t>
            </a:r>
            <a:r>
              <a:rPr lang="en-US" sz="1200" i="1" dirty="0" smtClean="0">
                <a:latin typeface="Garamond" pitchFamily="18" charset="0"/>
              </a:rPr>
              <a:t>, A. </a:t>
            </a:r>
            <a:r>
              <a:rPr lang="en-US" sz="1200" i="1" dirty="0" err="1" smtClean="0">
                <a:latin typeface="Garamond" pitchFamily="18" charset="0"/>
              </a:rPr>
              <a:t>Goeppert</a:t>
            </a:r>
            <a:r>
              <a:rPr lang="en-US" sz="1200" i="1" dirty="0" smtClean="0">
                <a:latin typeface="Garamond" pitchFamily="18" charset="0"/>
              </a:rPr>
              <a:t>, G. </a:t>
            </a:r>
            <a:r>
              <a:rPr lang="en-US" sz="1200" i="1" dirty="0" err="1" smtClean="0">
                <a:latin typeface="Garamond" pitchFamily="18" charset="0"/>
              </a:rPr>
              <a:t>Prakash</a:t>
            </a:r>
            <a:r>
              <a:rPr lang="en-US" sz="1200" i="1" dirty="0" smtClean="0">
                <a:latin typeface="Garamond" pitchFamily="18" charset="0"/>
              </a:rPr>
              <a:t>, WILEY-VCH </a:t>
            </a:r>
            <a:r>
              <a:rPr lang="en-US" sz="1200" i="1" dirty="0" err="1" smtClean="0">
                <a:latin typeface="Garamond" pitchFamily="18" charset="0"/>
              </a:rPr>
              <a:t>Verlag</a:t>
            </a:r>
            <a:r>
              <a:rPr lang="en-US" sz="1200" i="1" dirty="0" smtClean="0">
                <a:latin typeface="Garamond" pitchFamily="18" charset="0"/>
              </a:rPr>
              <a:t> GmbH &amp; Co. </a:t>
            </a:r>
            <a:r>
              <a:rPr lang="en-US" sz="1200" i="1" dirty="0" err="1" smtClean="0">
                <a:latin typeface="Garamond" pitchFamily="18" charset="0"/>
              </a:rPr>
              <a:t>KGaA</a:t>
            </a:r>
            <a:r>
              <a:rPr lang="en-US" sz="1200" i="1" dirty="0" smtClean="0">
                <a:latin typeface="Garamond" pitchFamily="18" charset="0"/>
              </a:rPr>
              <a:t> (2009).</a:t>
            </a:r>
            <a:endParaRPr lang="bg-BG" sz="1200" i="1" dirty="0"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1357298"/>
            <a:ext cx="2000231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 l="2846" t="15625" r="77230" b="55078"/>
          <a:stretch>
            <a:fillRect/>
          </a:stretch>
        </p:blipFill>
        <p:spPr bwMode="auto">
          <a:xfrm>
            <a:off x="7000892" y="1643050"/>
            <a:ext cx="1500198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F:\konkurs-2017-2018\TEMI\tema 1\methanol-Lurgi.jpg"/>
          <p:cNvPicPr>
            <a:picLocks noChangeAspect="1" noChangeArrowheads="1"/>
          </p:cNvPicPr>
          <p:nvPr/>
        </p:nvPicPr>
        <p:blipFill>
          <a:blip r:embed="rId4" cstate="print"/>
          <a:srcRect l="12000" t="11628" r="9333" b="25581"/>
          <a:stretch>
            <a:fillRect/>
          </a:stretch>
        </p:blipFill>
        <p:spPr bwMode="auto">
          <a:xfrm>
            <a:off x="1714480" y="4071942"/>
            <a:ext cx="4214842" cy="23574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авоъгълник 5"/>
          <p:cNvSpPr/>
          <p:nvPr/>
        </p:nvSpPr>
        <p:spPr>
          <a:xfrm>
            <a:off x="6072198" y="4857760"/>
            <a:ext cx="2643206" cy="1200329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g-B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основни пазари на нефтопродукти: 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  <a:p>
            <a:pPr algn="ctr"/>
            <a:r>
              <a:rPr lang="bg-B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Северна Америка и Западна Европа</a:t>
            </a:r>
            <a:endParaRPr lang="bg-B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 cstate="print"/>
          <a:srcRect t="35227" r="2986"/>
          <a:stretch>
            <a:fillRect/>
          </a:stretch>
        </p:blipFill>
        <p:spPr bwMode="auto">
          <a:xfrm>
            <a:off x="0" y="571480"/>
            <a:ext cx="4286248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http://www.astro.bas.bg/astronomy09/bas_bg.jpg"/>
          <p:cNvPicPr>
            <a:picLocks noChangeAspect="1" noChangeArrowheads="1"/>
          </p:cNvPicPr>
          <p:nvPr/>
        </p:nvPicPr>
        <p:blipFill>
          <a:blip r:embed="rId6" cstate="print"/>
          <a:srcRect r="2208" b="2589"/>
          <a:stretch>
            <a:fillRect/>
          </a:stretch>
        </p:blipFill>
        <p:spPr bwMode="auto">
          <a:xfrm>
            <a:off x="6228184" y="0"/>
            <a:ext cx="1582738" cy="10715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7" cstate="print"/>
          <a:srcRect l="81963" t="3880" b="36526"/>
          <a:stretch>
            <a:fillRect/>
          </a:stretch>
        </p:blipFill>
        <p:spPr bwMode="auto">
          <a:xfrm>
            <a:off x="7858125" y="0"/>
            <a:ext cx="1285875" cy="10001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8" cstate="print"/>
          <a:srcRect l="13115" t="13461" r="57377" b="36538"/>
          <a:stretch>
            <a:fillRect/>
          </a:stretch>
        </p:blipFill>
        <p:spPr bwMode="auto">
          <a:xfrm>
            <a:off x="3286116" y="1714488"/>
            <a:ext cx="1428760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авоъгълник 10"/>
          <p:cNvSpPr/>
          <p:nvPr/>
        </p:nvSpPr>
        <p:spPr>
          <a:xfrm>
            <a:off x="6858016" y="3143248"/>
            <a:ext cx="21431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sz="1600" dirty="0" smtClean="0">
                <a:latin typeface="Garamond" pitchFamily="18" charset="0"/>
              </a:rPr>
              <a:t>селективност </a:t>
            </a:r>
            <a:r>
              <a:rPr lang="bg-BG" sz="1600" b="1" dirty="0" smtClean="0">
                <a:latin typeface="Garamond" pitchFamily="18" charset="0"/>
              </a:rPr>
              <a:t>до  80 % </a:t>
            </a:r>
            <a:r>
              <a:rPr lang="bg-BG" sz="1600" dirty="0" smtClean="0">
                <a:latin typeface="Garamond" pitchFamily="18" charset="0"/>
              </a:rPr>
              <a:t>по отношение </a:t>
            </a:r>
            <a:r>
              <a:rPr lang="bg-BG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на </a:t>
            </a:r>
            <a:r>
              <a:rPr lang="bg-BG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етен</a:t>
            </a:r>
            <a:r>
              <a:rPr lang="bg-BG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и </a:t>
            </a:r>
            <a:r>
              <a:rPr lang="bg-BG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пропен</a:t>
            </a:r>
            <a:endParaRPr lang="bg-BG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</p:txBody>
      </p:sp>
      <p:sp>
        <p:nvSpPr>
          <p:cNvPr id="12" name="Текстово поле 11"/>
          <p:cNvSpPr txBox="1"/>
          <p:nvPr/>
        </p:nvSpPr>
        <p:spPr>
          <a:xfrm>
            <a:off x="-32" y="-24"/>
            <a:ext cx="64043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1600" b="1" dirty="0" smtClean="0">
                <a:solidFill>
                  <a:srgbClr val="002060"/>
                </a:solidFill>
                <a:latin typeface="Garamond" pitchFamily="18" charset="0"/>
              </a:rPr>
              <a:t>МЕТАНОЛ-  ИЗТОЧНИК НА ОЛЕФИНИ </a:t>
            </a:r>
            <a:r>
              <a:rPr lang="bg-BG" sz="2400" b="1" dirty="0" smtClean="0">
                <a:solidFill>
                  <a:srgbClr val="002060"/>
                </a:solidFill>
                <a:latin typeface="Garamond" pitchFamily="18" charset="0"/>
              </a:rPr>
              <a:t>(</a:t>
            </a:r>
            <a:r>
              <a:rPr lang="bg-BG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МТО-процес</a:t>
            </a:r>
            <a:r>
              <a:rPr lang="bg-BG" sz="2400" b="1" dirty="0" smtClean="0">
                <a:solidFill>
                  <a:srgbClr val="002060"/>
                </a:solidFill>
                <a:latin typeface="Garamond" pitchFamily="18" charset="0"/>
              </a:rPr>
              <a:t>)</a:t>
            </a:r>
            <a:endParaRPr lang="bg-BG" sz="2400" b="1" dirty="0">
              <a:solidFill>
                <a:srgbClr val="002060"/>
              </a:solidFill>
              <a:latin typeface="Garamond" pitchFamily="18" charset="0"/>
            </a:endParaRPr>
          </a:p>
        </p:txBody>
      </p:sp>
      <p:sp>
        <p:nvSpPr>
          <p:cNvPr id="13" name="Правоъгълник 12"/>
          <p:cNvSpPr/>
          <p:nvPr/>
        </p:nvSpPr>
        <p:spPr>
          <a:xfrm>
            <a:off x="1643042" y="6581025"/>
            <a:ext cx="535781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i="1" dirty="0" smtClean="0">
                <a:latin typeface="Garamond" pitchFamily="18" charset="0"/>
              </a:rPr>
              <a:t>G. </a:t>
            </a:r>
            <a:r>
              <a:rPr lang="en-US" sz="1200" i="1" dirty="0" err="1" smtClean="0">
                <a:latin typeface="Garamond" pitchFamily="18" charset="0"/>
              </a:rPr>
              <a:t>Olah</a:t>
            </a:r>
            <a:r>
              <a:rPr lang="en-US" sz="1200" i="1" dirty="0" smtClean="0">
                <a:latin typeface="Garamond" pitchFamily="18" charset="0"/>
              </a:rPr>
              <a:t>, A. </a:t>
            </a:r>
            <a:r>
              <a:rPr lang="en-US" sz="1200" i="1" dirty="0" err="1" smtClean="0">
                <a:latin typeface="Garamond" pitchFamily="18" charset="0"/>
              </a:rPr>
              <a:t>Goeppert</a:t>
            </a:r>
            <a:r>
              <a:rPr lang="en-US" sz="1200" i="1" dirty="0" smtClean="0">
                <a:latin typeface="Garamond" pitchFamily="18" charset="0"/>
              </a:rPr>
              <a:t>, G. </a:t>
            </a:r>
            <a:r>
              <a:rPr lang="en-US" sz="1200" i="1" dirty="0" err="1" smtClean="0">
                <a:latin typeface="Garamond" pitchFamily="18" charset="0"/>
              </a:rPr>
              <a:t>Prakash</a:t>
            </a:r>
            <a:r>
              <a:rPr lang="en-US" sz="1200" i="1" dirty="0" smtClean="0">
                <a:latin typeface="Garamond" pitchFamily="18" charset="0"/>
              </a:rPr>
              <a:t>, WILEY-VCH </a:t>
            </a:r>
            <a:r>
              <a:rPr lang="en-US" sz="1200" i="1" dirty="0" err="1" smtClean="0">
                <a:latin typeface="Garamond" pitchFamily="18" charset="0"/>
              </a:rPr>
              <a:t>Verlag</a:t>
            </a:r>
            <a:r>
              <a:rPr lang="en-US" sz="1200" i="1" dirty="0" smtClean="0">
                <a:latin typeface="Garamond" pitchFamily="18" charset="0"/>
              </a:rPr>
              <a:t> GmbH &amp; Co. </a:t>
            </a:r>
            <a:r>
              <a:rPr lang="en-US" sz="1200" i="1" dirty="0" err="1" smtClean="0">
                <a:latin typeface="Garamond" pitchFamily="18" charset="0"/>
              </a:rPr>
              <a:t>KGaA</a:t>
            </a:r>
            <a:r>
              <a:rPr lang="en-US" sz="1200" i="1" dirty="0" smtClean="0">
                <a:latin typeface="Garamond" pitchFamily="18" charset="0"/>
              </a:rPr>
              <a:t> (2009).</a:t>
            </a:r>
            <a:endParaRPr lang="bg-BG" sz="1200" i="1" dirty="0">
              <a:latin typeface="Garamond" pitchFamily="18" charset="0"/>
            </a:endParaRPr>
          </a:p>
        </p:txBody>
      </p:sp>
      <p:sp>
        <p:nvSpPr>
          <p:cNvPr id="14" name="Правоъгълник 13"/>
          <p:cNvSpPr/>
          <p:nvPr/>
        </p:nvSpPr>
        <p:spPr>
          <a:xfrm>
            <a:off x="1785918" y="6357958"/>
            <a:ext cx="158947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u="sng" dirty="0" smtClean="0">
                <a:latin typeface="Garamond" pitchFamily="18" charset="0"/>
                <a:hlinkClick r:id="rId9"/>
              </a:rPr>
              <a:t>http://www.lurgi.de</a:t>
            </a:r>
            <a:endParaRPr lang="bg-BG" sz="1400" dirty="0"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авоъгълник 14"/>
          <p:cNvSpPr/>
          <p:nvPr/>
        </p:nvSpPr>
        <p:spPr>
          <a:xfrm>
            <a:off x="5500694" y="4643446"/>
            <a:ext cx="2714644" cy="20002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pic>
        <p:nvPicPr>
          <p:cNvPr id="8" name="Picture 2" descr="F:\konkurs-2017-2018\TEMI\tema 1\kartinki presentaciq\Cad0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928670"/>
            <a:ext cx="3634073" cy="2071702"/>
          </a:xfrm>
          <a:prstGeom prst="rect">
            <a:avLst/>
          </a:prstGeom>
          <a:noFill/>
        </p:spPr>
      </p:pic>
      <p:sp>
        <p:nvSpPr>
          <p:cNvPr id="6" name="Правоъгълник 5"/>
          <p:cNvSpPr/>
          <p:nvPr/>
        </p:nvSpPr>
        <p:spPr>
          <a:xfrm>
            <a:off x="-357222" y="59272"/>
            <a:ext cx="642942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sz="1600" b="1" dirty="0" smtClean="0">
                <a:solidFill>
                  <a:schemeClr val="tx2">
                    <a:lumMod val="50000"/>
                  </a:schemeClr>
                </a:solidFill>
                <a:latin typeface="Garamond" pitchFamily="18" charset="0"/>
              </a:rPr>
              <a:t>МЕТАНОЛ-ИЗТОЧНИК НА ЦЕННИ </a:t>
            </a:r>
            <a:r>
              <a:rPr lang="bg-BG" sz="16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ДОБАВКИ…</a:t>
            </a:r>
            <a:endParaRPr lang="bg-BG" sz="16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</p:txBody>
      </p:sp>
      <p:sp>
        <p:nvSpPr>
          <p:cNvPr id="9" name="Правоъгълник 8"/>
          <p:cNvSpPr/>
          <p:nvPr/>
        </p:nvSpPr>
        <p:spPr>
          <a:xfrm>
            <a:off x="71438" y="785794"/>
            <a:ext cx="3857620" cy="646331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bg-BG" dirty="0" smtClean="0">
                <a:latin typeface="Garamond" pitchFamily="18" charset="0"/>
              </a:rPr>
              <a:t>1 </a:t>
            </a:r>
            <a:r>
              <a:rPr lang="en-US" dirty="0" smtClean="0">
                <a:latin typeface="Garamond" pitchFamily="18" charset="0"/>
              </a:rPr>
              <a:t>t</a:t>
            </a:r>
            <a:r>
              <a:rPr lang="bg-BG" dirty="0" smtClean="0">
                <a:latin typeface="Garamond" pitchFamily="18" charset="0"/>
              </a:rPr>
              <a:t> MTBE </a:t>
            </a:r>
            <a:r>
              <a:rPr lang="bg-BG" u="sng" dirty="0" smtClean="0">
                <a:latin typeface="Garamond" pitchFamily="18" charset="0"/>
              </a:rPr>
              <a:t>спестява</a:t>
            </a:r>
            <a:r>
              <a:rPr lang="bg-BG" dirty="0" smtClean="0">
                <a:latin typeface="Garamond" pitchFamily="18" charset="0"/>
              </a:rPr>
              <a:t> преработката на 2 </a:t>
            </a:r>
            <a:r>
              <a:rPr lang="en-US" dirty="0" smtClean="0">
                <a:latin typeface="Garamond" pitchFamily="18" charset="0"/>
              </a:rPr>
              <a:t>t</a:t>
            </a:r>
            <a:r>
              <a:rPr lang="bg-BG" dirty="0" smtClean="0">
                <a:latin typeface="Garamond" pitchFamily="18" charset="0"/>
              </a:rPr>
              <a:t> нефт до светло гориво (бензин).</a:t>
            </a:r>
            <a:endParaRPr lang="bg-BG" dirty="0">
              <a:latin typeface="Garamond" pitchFamily="18" charset="0"/>
            </a:endParaRPr>
          </a:p>
        </p:txBody>
      </p:sp>
      <p:sp>
        <p:nvSpPr>
          <p:cNvPr id="10" name="Правоъгълник 9"/>
          <p:cNvSpPr/>
          <p:nvPr/>
        </p:nvSpPr>
        <p:spPr>
          <a:xfrm>
            <a:off x="4429124" y="3500438"/>
            <a:ext cx="2357454" cy="830997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bg-BG" sz="1600" i="1" dirty="0" smtClean="0">
                <a:latin typeface="Garamond" pitchFamily="18" charset="0"/>
              </a:rPr>
              <a:t>93% Дизел – 7</a:t>
            </a:r>
            <a:r>
              <a:rPr lang="bg-BG" sz="1600" i="1" u="sng" dirty="0" smtClean="0">
                <a:latin typeface="Garamond" pitchFamily="18" charset="0"/>
              </a:rPr>
              <a:t>% </a:t>
            </a:r>
            <a:r>
              <a:rPr lang="bg-BG" sz="1600" i="1" u="sng" dirty="0" err="1" smtClean="0">
                <a:latin typeface="Garamond" pitchFamily="18" charset="0"/>
              </a:rPr>
              <a:t>Биодизел</a:t>
            </a:r>
            <a:r>
              <a:rPr lang="bg-BG" sz="1600" i="1" u="sng" dirty="0" smtClean="0">
                <a:latin typeface="Garamond" pitchFamily="18" charset="0"/>
              </a:rPr>
              <a:t> </a:t>
            </a:r>
          </a:p>
          <a:p>
            <a:pPr algn="ctr"/>
            <a:r>
              <a:rPr lang="bg-BG" sz="1600" dirty="0" smtClean="0">
                <a:latin typeface="Garamond" pitchFamily="18" charset="0"/>
              </a:rPr>
              <a:t>състав на съвременно  дизелово гориво</a:t>
            </a:r>
            <a:endParaRPr lang="bg-BG" sz="1600" dirty="0">
              <a:latin typeface="Garamond" pitchFamily="18" charset="0"/>
            </a:endParaRPr>
          </a:p>
        </p:txBody>
      </p:sp>
      <p:pic>
        <p:nvPicPr>
          <p:cNvPr id="12" name="Картина 11"/>
          <p:cNvPicPr/>
          <p:nvPr/>
        </p:nvPicPr>
        <p:blipFill>
          <a:blip r:embed="rId4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 t="66787" r="27521" b="6949"/>
          <a:stretch>
            <a:fillRect/>
          </a:stretch>
        </p:blipFill>
        <p:spPr bwMode="auto">
          <a:xfrm>
            <a:off x="0" y="5214950"/>
            <a:ext cx="3929090" cy="10001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Правоъгълник 12"/>
          <p:cNvSpPr/>
          <p:nvPr/>
        </p:nvSpPr>
        <p:spPr>
          <a:xfrm>
            <a:off x="6572264" y="1571612"/>
            <a:ext cx="2500298" cy="1569660"/>
          </a:xfrm>
          <a:prstGeom prst="rect">
            <a:avLst/>
          </a:prstGeom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bg-BG" sz="1600" i="1" dirty="0" smtClean="0">
                <a:latin typeface="Garamond" pitchFamily="18" charset="0"/>
              </a:rPr>
              <a:t>90% бензин-</a:t>
            </a:r>
            <a:r>
              <a:rPr lang="bg-BG" sz="1600" i="1" u="sng" dirty="0" smtClean="0">
                <a:latin typeface="Garamond" pitchFamily="18" charset="0"/>
              </a:rPr>
              <a:t>10% МТБЕ</a:t>
            </a:r>
          </a:p>
          <a:p>
            <a:r>
              <a:rPr lang="bg-BG" sz="1600" dirty="0" smtClean="0">
                <a:latin typeface="Garamond" pitchFamily="18" charset="0"/>
              </a:rPr>
              <a:t>↑ мощността  (2,1</a:t>
            </a:r>
            <a:r>
              <a:rPr lang="ru-RU" sz="1600" dirty="0" smtClean="0">
                <a:latin typeface="Garamond" pitchFamily="18" charset="0"/>
              </a:rPr>
              <a:t>-</a:t>
            </a:r>
            <a:r>
              <a:rPr lang="bg-BG" sz="1600" dirty="0" smtClean="0">
                <a:latin typeface="Garamond" pitchFamily="18" charset="0"/>
              </a:rPr>
              <a:t>5,9)</a:t>
            </a:r>
          </a:p>
          <a:p>
            <a:r>
              <a:rPr lang="bg-BG" sz="1600" dirty="0" smtClean="0">
                <a:latin typeface="Garamond" pitchFamily="18" charset="0"/>
              </a:rPr>
              <a:t> ↓ емисии на СО(с 15-30%), </a:t>
            </a:r>
          </a:p>
          <a:p>
            <a:r>
              <a:rPr lang="bg-BG" sz="1600" dirty="0" smtClean="0">
                <a:latin typeface="Garamond" pitchFamily="18" charset="0"/>
              </a:rPr>
              <a:t>СН (със 7-8%), </a:t>
            </a:r>
          </a:p>
          <a:p>
            <a:r>
              <a:rPr lang="bg-BG" sz="1600" dirty="0" err="1" smtClean="0">
                <a:latin typeface="Garamond" pitchFamily="18" charset="0"/>
              </a:rPr>
              <a:t>олефини</a:t>
            </a:r>
            <a:r>
              <a:rPr lang="bg-BG" sz="1600" dirty="0" smtClean="0">
                <a:latin typeface="Garamond" pitchFamily="18" charset="0"/>
              </a:rPr>
              <a:t>, </a:t>
            </a:r>
          </a:p>
          <a:p>
            <a:r>
              <a:rPr lang="bg-BG" sz="1600" dirty="0" err="1" smtClean="0">
                <a:latin typeface="Garamond" pitchFamily="18" charset="0"/>
              </a:rPr>
              <a:t>толуен</a:t>
            </a:r>
            <a:r>
              <a:rPr lang="bg-BG" sz="1600" dirty="0" smtClean="0">
                <a:latin typeface="Garamond" pitchFamily="18" charset="0"/>
              </a:rPr>
              <a:t>, </a:t>
            </a:r>
            <a:r>
              <a:rPr lang="bg-BG" sz="1600" dirty="0" err="1" smtClean="0">
                <a:latin typeface="Garamond" pitchFamily="18" charset="0"/>
              </a:rPr>
              <a:t>ксилен</a:t>
            </a:r>
            <a:r>
              <a:rPr lang="bg-BG" sz="1600" dirty="0" smtClean="0">
                <a:latin typeface="Garamond" pitchFamily="18" charset="0"/>
              </a:rPr>
              <a:t>, </a:t>
            </a:r>
            <a:r>
              <a:rPr lang="bg-BG" sz="1600" dirty="0" err="1" smtClean="0">
                <a:latin typeface="Garamond" pitchFamily="18" charset="0"/>
              </a:rPr>
              <a:t>бензен</a:t>
            </a:r>
            <a:endParaRPr lang="bg-BG" sz="1600" dirty="0">
              <a:latin typeface="Garamond" pitchFamily="18" charset="0"/>
            </a:endParaRPr>
          </a:p>
        </p:txBody>
      </p:sp>
      <p:pic>
        <p:nvPicPr>
          <p:cNvPr id="14" name="Picture 3" descr="F:\konkurs-2017-2018\TEMI\tema 1\kartinki presentaciq\kenkyu-3-zu1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714620"/>
            <a:ext cx="4286248" cy="2071678"/>
          </a:xfrm>
          <a:prstGeom prst="rect">
            <a:avLst/>
          </a:prstGeom>
          <a:noFill/>
        </p:spPr>
      </p:pic>
      <p:pic>
        <p:nvPicPr>
          <p:cNvPr id="16" name="Picture 3" descr="http://www.astro.bas.bg/astronomy09/bas_bg.jpg"/>
          <p:cNvPicPr>
            <a:picLocks noChangeAspect="1" noChangeArrowheads="1"/>
          </p:cNvPicPr>
          <p:nvPr/>
        </p:nvPicPr>
        <p:blipFill>
          <a:blip r:embed="rId6" cstate="print"/>
          <a:srcRect r="2208" b="2589"/>
          <a:stretch>
            <a:fillRect/>
          </a:stretch>
        </p:blipFill>
        <p:spPr bwMode="auto">
          <a:xfrm>
            <a:off x="6228184" y="0"/>
            <a:ext cx="1582738" cy="10715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" name="Picture 1"/>
          <p:cNvPicPr>
            <a:picLocks noChangeAspect="1" noChangeArrowheads="1"/>
          </p:cNvPicPr>
          <p:nvPr/>
        </p:nvPicPr>
        <p:blipFill>
          <a:blip r:embed="rId7" cstate="print"/>
          <a:srcRect l="81963" t="3880" b="36526"/>
          <a:stretch>
            <a:fillRect/>
          </a:stretch>
        </p:blipFill>
        <p:spPr bwMode="auto">
          <a:xfrm>
            <a:off x="7858125" y="0"/>
            <a:ext cx="1285875" cy="10001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Текстово поле 10"/>
          <p:cNvSpPr txBox="1"/>
          <p:nvPr/>
        </p:nvSpPr>
        <p:spPr>
          <a:xfrm>
            <a:off x="1428728" y="5214950"/>
            <a:ext cx="2428892" cy="36933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g-BG" dirty="0" smtClean="0">
                <a:latin typeface="Garamond" pitchFamily="18" charset="0"/>
              </a:rPr>
              <a:t>Алтернативно гориво</a:t>
            </a:r>
            <a:endParaRPr lang="bg-BG" dirty="0">
              <a:latin typeface="Garamond" pitchFamily="18" charset="0"/>
            </a:endParaRPr>
          </a:p>
        </p:txBody>
      </p:sp>
      <p:sp>
        <p:nvSpPr>
          <p:cNvPr id="18" name="Текстово поле 17"/>
          <p:cNvSpPr txBox="1"/>
          <p:nvPr/>
        </p:nvSpPr>
        <p:spPr>
          <a:xfrm>
            <a:off x="71406" y="2357430"/>
            <a:ext cx="2428892" cy="36933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g-BG" dirty="0" smtClean="0">
                <a:latin typeface="Garamond" pitchFamily="18" charset="0"/>
              </a:rPr>
              <a:t>Алтернативно гориво</a:t>
            </a:r>
            <a:endParaRPr lang="bg-BG" dirty="0">
              <a:latin typeface="Garamond" pitchFamily="18" charset="0"/>
            </a:endParaRPr>
          </a:p>
        </p:txBody>
      </p:sp>
      <p:sp>
        <p:nvSpPr>
          <p:cNvPr id="19" name="Правоъгълник 18"/>
          <p:cNvSpPr/>
          <p:nvPr/>
        </p:nvSpPr>
        <p:spPr>
          <a:xfrm>
            <a:off x="4429124" y="1285860"/>
            <a:ext cx="785818" cy="2857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20" name="Правоъгълник 19"/>
          <p:cNvSpPr/>
          <p:nvPr/>
        </p:nvSpPr>
        <p:spPr>
          <a:xfrm>
            <a:off x="1643042" y="6572272"/>
            <a:ext cx="535781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i="1" dirty="0" smtClean="0">
                <a:latin typeface="Garamond" pitchFamily="18" charset="0"/>
              </a:rPr>
              <a:t>G. </a:t>
            </a:r>
            <a:r>
              <a:rPr lang="en-US" sz="1200" i="1" dirty="0" err="1" smtClean="0">
                <a:latin typeface="Garamond" pitchFamily="18" charset="0"/>
              </a:rPr>
              <a:t>Olah</a:t>
            </a:r>
            <a:r>
              <a:rPr lang="en-US" sz="1200" i="1" dirty="0" smtClean="0">
                <a:latin typeface="Garamond" pitchFamily="18" charset="0"/>
              </a:rPr>
              <a:t>, A. </a:t>
            </a:r>
            <a:r>
              <a:rPr lang="en-US" sz="1200" i="1" dirty="0" err="1" smtClean="0">
                <a:latin typeface="Garamond" pitchFamily="18" charset="0"/>
              </a:rPr>
              <a:t>Goeppert</a:t>
            </a:r>
            <a:r>
              <a:rPr lang="en-US" sz="1200" i="1" dirty="0" smtClean="0">
                <a:latin typeface="Garamond" pitchFamily="18" charset="0"/>
              </a:rPr>
              <a:t>, G. </a:t>
            </a:r>
            <a:r>
              <a:rPr lang="en-US" sz="1200" i="1" dirty="0" err="1" smtClean="0">
                <a:latin typeface="Garamond" pitchFamily="18" charset="0"/>
              </a:rPr>
              <a:t>Prakash</a:t>
            </a:r>
            <a:r>
              <a:rPr lang="en-US" sz="1200" i="1" dirty="0" smtClean="0">
                <a:latin typeface="Garamond" pitchFamily="18" charset="0"/>
              </a:rPr>
              <a:t>, WILEY-VCH </a:t>
            </a:r>
            <a:r>
              <a:rPr lang="en-US" sz="1200" i="1" dirty="0" err="1" smtClean="0">
                <a:latin typeface="Garamond" pitchFamily="18" charset="0"/>
              </a:rPr>
              <a:t>Verlag</a:t>
            </a:r>
            <a:r>
              <a:rPr lang="en-US" sz="1200" i="1" dirty="0" smtClean="0">
                <a:latin typeface="Garamond" pitchFamily="18" charset="0"/>
              </a:rPr>
              <a:t> GmbH &amp; Co. </a:t>
            </a:r>
            <a:r>
              <a:rPr lang="en-US" sz="1200" i="1" dirty="0" err="1" smtClean="0">
                <a:latin typeface="Garamond" pitchFamily="18" charset="0"/>
              </a:rPr>
              <a:t>KGaA</a:t>
            </a:r>
            <a:r>
              <a:rPr lang="en-US" sz="1200" i="1" dirty="0" smtClean="0">
                <a:latin typeface="Garamond" pitchFamily="18" charset="0"/>
              </a:rPr>
              <a:t> (2009).</a:t>
            </a:r>
            <a:endParaRPr lang="bg-BG" sz="1200" i="1" dirty="0"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 l="1786" t="20000" r="-1" b="27499"/>
          <a:stretch>
            <a:fillRect/>
          </a:stretch>
        </p:blipFill>
        <p:spPr bwMode="auto">
          <a:xfrm>
            <a:off x="0" y="642918"/>
            <a:ext cx="3929090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F:\konkurs-2017-2018\TEMI\tema 1\NG-to-fuels-5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071678"/>
            <a:ext cx="6357950" cy="45005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F:\konkurs-2017-2018\TEMI\tema 1\MTG-organi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6446" y="1643050"/>
            <a:ext cx="3143240" cy="21589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 cstate="print"/>
          <a:srcRect t="41912" r="52766" b="2205"/>
          <a:stretch>
            <a:fillRect/>
          </a:stretch>
        </p:blipFill>
        <p:spPr bwMode="auto">
          <a:xfrm>
            <a:off x="3428992" y="928670"/>
            <a:ext cx="1785950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 descr="http://www.astro.bas.bg/astronomy09/bas_bg.jpg"/>
          <p:cNvPicPr>
            <a:picLocks noChangeAspect="1" noChangeArrowheads="1"/>
          </p:cNvPicPr>
          <p:nvPr/>
        </p:nvPicPr>
        <p:blipFill>
          <a:blip r:embed="rId6" cstate="print"/>
          <a:srcRect r="2208" b="2589"/>
          <a:stretch>
            <a:fillRect/>
          </a:stretch>
        </p:blipFill>
        <p:spPr bwMode="auto">
          <a:xfrm>
            <a:off x="6228184" y="0"/>
            <a:ext cx="1582738" cy="10715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7" cstate="print"/>
          <a:srcRect l="81963" t="3880" b="36526"/>
          <a:stretch>
            <a:fillRect/>
          </a:stretch>
        </p:blipFill>
        <p:spPr bwMode="auto">
          <a:xfrm>
            <a:off x="7858125" y="0"/>
            <a:ext cx="1285875" cy="10001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Текстово поле 10"/>
          <p:cNvSpPr txBox="1"/>
          <p:nvPr/>
        </p:nvSpPr>
        <p:spPr>
          <a:xfrm>
            <a:off x="-55777" y="-24"/>
            <a:ext cx="65566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1600" b="1" dirty="0" smtClean="0">
                <a:solidFill>
                  <a:srgbClr val="002060"/>
                </a:solidFill>
                <a:latin typeface="Garamond" pitchFamily="18" charset="0"/>
              </a:rPr>
              <a:t>МЕТАНОЛ-</a:t>
            </a:r>
            <a:r>
              <a:rPr lang="en-US" sz="1600" b="1" dirty="0" smtClean="0">
                <a:solidFill>
                  <a:srgbClr val="002060"/>
                </a:solidFill>
                <a:latin typeface="Garamond" pitchFamily="18" charset="0"/>
              </a:rPr>
              <a:t> </a:t>
            </a:r>
            <a:r>
              <a:rPr lang="bg-BG" sz="1600" b="1" dirty="0" smtClean="0">
                <a:solidFill>
                  <a:srgbClr val="002060"/>
                </a:solidFill>
                <a:latin typeface="Garamond" pitchFamily="18" charset="0"/>
              </a:rPr>
              <a:t>ИЗТОЧНИК НА БЕНЗИН</a:t>
            </a:r>
            <a:r>
              <a:rPr lang="en-US" sz="1600" b="1" dirty="0" smtClean="0">
                <a:solidFill>
                  <a:srgbClr val="002060"/>
                </a:solidFill>
                <a:latin typeface="Garamond" pitchFamily="18" charset="0"/>
              </a:rPr>
              <a:t>…</a:t>
            </a:r>
            <a:r>
              <a:rPr lang="bg-BG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(МТ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G</a:t>
            </a:r>
            <a:r>
              <a:rPr lang="bg-BG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-процес)</a:t>
            </a:r>
            <a:endParaRPr lang="bg-BG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</p:txBody>
      </p:sp>
      <p:sp>
        <p:nvSpPr>
          <p:cNvPr id="13" name="Правоъгълник 12"/>
          <p:cNvSpPr/>
          <p:nvPr/>
        </p:nvSpPr>
        <p:spPr>
          <a:xfrm>
            <a:off x="1643042" y="6572272"/>
            <a:ext cx="535781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i="1" dirty="0" smtClean="0">
                <a:latin typeface="Garamond" pitchFamily="18" charset="0"/>
              </a:rPr>
              <a:t>G. </a:t>
            </a:r>
            <a:r>
              <a:rPr lang="en-US" sz="1200" i="1" dirty="0" err="1" smtClean="0">
                <a:latin typeface="Garamond" pitchFamily="18" charset="0"/>
              </a:rPr>
              <a:t>Olah</a:t>
            </a:r>
            <a:r>
              <a:rPr lang="en-US" sz="1200" i="1" dirty="0" smtClean="0">
                <a:latin typeface="Garamond" pitchFamily="18" charset="0"/>
              </a:rPr>
              <a:t>, A. </a:t>
            </a:r>
            <a:r>
              <a:rPr lang="en-US" sz="1200" i="1" dirty="0" err="1" smtClean="0">
                <a:latin typeface="Garamond" pitchFamily="18" charset="0"/>
              </a:rPr>
              <a:t>Goeppert</a:t>
            </a:r>
            <a:r>
              <a:rPr lang="en-US" sz="1200" i="1" dirty="0" smtClean="0">
                <a:latin typeface="Garamond" pitchFamily="18" charset="0"/>
              </a:rPr>
              <a:t>, G. </a:t>
            </a:r>
            <a:r>
              <a:rPr lang="en-US" sz="1200" i="1" dirty="0" err="1" smtClean="0">
                <a:latin typeface="Garamond" pitchFamily="18" charset="0"/>
              </a:rPr>
              <a:t>Prakash</a:t>
            </a:r>
            <a:r>
              <a:rPr lang="en-US" sz="1200" i="1" dirty="0" smtClean="0">
                <a:latin typeface="Garamond" pitchFamily="18" charset="0"/>
              </a:rPr>
              <a:t>, WILEY-VCH </a:t>
            </a:r>
            <a:r>
              <a:rPr lang="en-US" sz="1200" i="1" dirty="0" err="1" smtClean="0">
                <a:latin typeface="Garamond" pitchFamily="18" charset="0"/>
              </a:rPr>
              <a:t>Verlag</a:t>
            </a:r>
            <a:r>
              <a:rPr lang="en-US" sz="1200" i="1" dirty="0" smtClean="0">
                <a:latin typeface="Garamond" pitchFamily="18" charset="0"/>
              </a:rPr>
              <a:t> GmbH &amp; Co. </a:t>
            </a:r>
            <a:r>
              <a:rPr lang="en-US" sz="1200" i="1" dirty="0" err="1" smtClean="0">
                <a:latin typeface="Garamond" pitchFamily="18" charset="0"/>
              </a:rPr>
              <a:t>KGaA</a:t>
            </a:r>
            <a:r>
              <a:rPr lang="en-US" sz="1200" i="1" dirty="0" smtClean="0">
                <a:latin typeface="Garamond" pitchFamily="18" charset="0"/>
              </a:rPr>
              <a:t> (2009).</a:t>
            </a:r>
            <a:endParaRPr lang="bg-BG" sz="1200" i="1" dirty="0"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тема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5343</TotalTime>
  <Words>1902</Words>
  <Application>Microsoft Office PowerPoint</Application>
  <PresentationFormat>Презентация на цял екран (4:3)</PresentationFormat>
  <Paragraphs>241</Paragraphs>
  <Slides>24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Вградени OLE сървъри</vt:lpstr>
      </vt:variant>
      <vt:variant>
        <vt:i4>1</vt:i4>
      </vt:variant>
      <vt:variant>
        <vt:lpstr>Заглавия на слайдовете</vt:lpstr>
      </vt:variant>
      <vt:variant>
        <vt:i4>24</vt:i4>
      </vt:variant>
    </vt:vector>
  </HeadingPairs>
  <TitlesOfParts>
    <vt:vector size="26" baseType="lpstr">
      <vt:lpstr>Office тема</vt:lpstr>
      <vt:lpstr>Graph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Izabela</cp:lastModifiedBy>
  <cp:revision>114</cp:revision>
  <dcterms:modified xsi:type="dcterms:W3CDTF">2018-02-20T06:42:18Z</dcterms:modified>
</cp:coreProperties>
</file>