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65" r:id="rId3"/>
    <p:sldId id="257" r:id="rId4"/>
    <p:sldId id="258" r:id="rId5"/>
    <p:sldId id="259" r:id="rId6"/>
    <p:sldId id="264" r:id="rId7"/>
    <p:sldId id="271" r:id="rId8"/>
    <p:sldId id="260" r:id="rId9"/>
    <p:sldId id="263" r:id="rId10"/>
    <p:sldId id="262" r:id="rId11"/>
    <p:sldId id="261" r:id="rId12"/>
    <p:sldId id="266" r:id="rId13"/>
    <p:sldId id="267" r:id="rId14"/>
    <p:sldId id="268" r:id="rId15"/>
    <p:sldId id="269" r:id="rId16"/>
    <p:sldId id="270" r:id="rId17"/>
    <p:sldId id="273" r:id="rId18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579" autoAdjust="0"/>
  </p:normalViewPr>
  <p:slideViewPr>
    <p:cSldViewPr>
      <p:cViewPr>
        <p:scale>
          <a:sx n="60" d="100"/>
          <a:sy n="60" d="100"/>
        </p:scale>
        <p:origin x="-979" y="-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369CA2-AD2C-4BCA-BFBE-127FD2FDC88C}" type="datetimeFigureOut">
              <a:rPr lang="bg-BG" smtClean="0"/>
              <a:t>1.4.2018 г.</a:t>
            </a:fld>
            <a:endParaRPr lang="bg-B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589202-9D0C-4EB7-87C3-D566CD788AB7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3742707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89202-9D0C-4EB7-87C3-D566CD788AB7}" type="slidenum">
              <a:rPr lang="bg-BG" smtClean="0"/>
              <a:t>1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736767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E4A07-7A4D-4E12-9F0B-0D2E21B0F5A6}" type="datetimeFigureOut">
              <a:rPr lang="bg-BG" smtClean="0"/>
              <a:t>1.4.2018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1644B-7073-4B9E-9D47-C240DEC0DF9D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4324757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E4A07-7A4D-4E12-9F0B-0D2E21B0F5A6}" type="datetimeFigureOut">
              <a:rPr lang="bg-BG" smtClean="0"/>
              <a:t>1.4.2018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1644B-7073-4B9E-9D47-C240DEC0DF9D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725672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E4A07-7A4D-4E12-9F0B-0D2E21B0F5A6}" type="datetimeFigureOut">
              <a:rPr lang="bg-BG" smtClean="0"/>
              <a:t>1.4.2018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1644B-7073-4B9E-9D47-C240DEC0DF9D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346056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E4A07-7A4D-4E12-9F0B-0D2E21B0F5A6}" type="datetimeFigureOut">
              <a:rPr lang="bg-BG" smtClean="0"/>
              <a:t>1.4.2018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1644B-7073-4B9E-9D47-C240DEC0DF9D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736469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E4A07-7A4D-4E12-9F0B-0D2E21B0F5A6}" type="datetimeFigureOut">
              <a:rPr lang="bg-BG" smtClean="0"/>
              <a:t>1.4.2018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1644B-7073-4B9E-9D47-C240DEC0DF9D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688117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E4A07-7A4D-4E12-9F0B-0D2E21B0F5A6}" type="datetimeFigureOut">
              <a:rPr lang="bg-BG" smtClean="0"/>
              <a:t>1.4.2018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1644B-7073-4B9E-9D47-C240DEC0DF9D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298297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E4A07-7A4D-4E12-9F0B-0D2E21B0F5A6}" type="datetimeFigureOut">
              <a:rPr lang="bg-BG" smtClean="0"/>
              <a:t>1.4.2018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1644B-7073-4B9E-9D47-C240DEC0DF9D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143372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E4A07-7A4D-4E12-9F0B-0D2E21B0F5A6}" type="datetimeFigureOut">
              <a:rPr lang="bg-BG" smtClean="0"/>
              <a:t>1.4.2018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1644B-7073-4B9E-9D47-C240DEC0DF9D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534067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E4A07-7A4D-4E12-9F0B-0D2E21B0F5A6}" type="datetimeFigureOut">
              <a:rPr lang="bg-BG" smtClean="0"/>
              <a:t>1.4.2018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1644B-7073-4B9E-9D47-C240DEC0DF9D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56648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E4A07-7A4D-4E12-9F0B-0D2E21B0F5A6}" type="datetimeFigureOut">
              <a:rPr lang="bg-BG" smtClean="0"/>
              <a:t>1.4.2018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1644B-7073-4B9E-9D47-C240DEC0DF9D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1507832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E4A07-7A4D-4E12-9F0B-0D2E21B0F5A6}" type="datetimeFigureOut">
              <a:rPr lang="bg-BG" smtClean="0"/>
              <a:t>1.4.2018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1644B-7073-4B9E-9D47-C240DEC0DF9D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899924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0E4A07-7A4D-4E12-9F0B-0D2E21B0F5A6}" type="datetimeFigureOut">
              <a:rPr lang="bg-BG" smtClean="0"/>
              <a:t>1.4.2018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41644B-7073-4B9E-9D47-C240DEC0DF9D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506823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9.gif"/><Relationship Id="rId7" Type="http://schemas.openxmlformats.org/officeDocument/2006/relationships/hyperlink" Target="http://www.google.bg/url?sa=i&amp;rct=j&amp;q=&amp;esrc=s&amp;source=images&amp;cd=&amp;cad=rja&amp;uact=8&amp;ved=&amp;url=http%3A%2F%2Fwww.gandul.info%2Fmagazin%2Fimagini-din-locul-minune-din-bulgaria-care-sustine-jumatate-din-industria-cosmetica-internationala-12767693&amp;psig=AOvVaw3V9YNUYJQu6tGxx2eYEME9&amp;ust=1522858952657810" TargetMode="External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36.jpeg"/><Relationship Id="rId5" Type="http://schemas.openxmlformats.org/officeDocument/2006/relationships/image" Target="../media/image31.gif"/><Relationship Id="rId10" Type="http://schemas.openxmlformats.org/officeDocument/2006/relationships/image" Target="../media/image35.jpeg"/><Relationship Id="rId4" Type="http://schemas.openxmlformats.org/officeDocument/2006/relationships/image" Target="../media/image30.gif"/><Relationship Id="rId9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bg/url?sa=i&amp;rct=j&amp;q=&amp;esrc=s&amp;source=images&amp;cd=&amp;cad=rja&amp;uact=8&amp;ved=2ahUKEwjjwfeenZvaAhVMaFAKHYKmADIQjRx6BAgAEAU&amp;url=http%3A%2F%2Fafricanaromatics.com%2Fenfleurage-101%2F&amp;psig=AOvVaw1zKTZXL-As_xEcm5McCtC7&amp;ust=1522745591993456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essentialoils.co.za/products.htm#Maceration extraction essential oil infused oi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8032" y="1700808"/>
            <a:ext cx="7772400" cy="1470025"/>
          </a:xfrm>
        </p:spPr>
        <p:txBody>
          <a:bodyPr/>
          <a:lstStyle/>
          <a:p>
            <a:r>
              <a:rPr lang="bg-BG" b="1" dirty="0" smtClean="0"/>
              <a:t>Методи и техники за получаване на етерични масла</a:t>
            </a:r>
            <a:endParaRPr lang="bg-BG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01008"/>
            <a:ext cx="6400800" cy="816496"/>
          </a:xfrm>
        </p:spPr>
        <p:txBody>
          <a:bodyPr/>
          <a:lstStyle/>
          <a:p>
            <a:r>
              <a:rPr lang="bg-BG" dirty="0">
                <a:solidFill>
                  <a:schemeClr val="tx1"/>
                </a:solidFill>
              </a:rPr>
              <a:t>а</a:t>
            </a:r>
            <a:r>
              <a:rPr lang="bg-BG" dirty="0" smtClean="0">
                <a:solidFill>
                  <a:schemeClr val="tx1"/>
                </a:solidFill>
              </a:rPr>
              <a:t>систент д-р Ангел Конакчиев</a:t>
            </a:r>
            <a:endParaRPr lang="bg-BG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11353" y="6226224"/>
            <a:ext cx="12732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000" b="1" dirty="0" smtClean="0"/>
              <a:t>2018</a:t>
            </a:r>
            <a:endParaRPr lang="bg-BG" sz="2000" b="1" dirty="0"/>
          </a:p>
        </p:txBody>
      </p:sp>
      <p:pic>
        <p:nvPicPr>
          <p:cNvPr id="6" name="Picture 3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7150"/>
            <a:ext cx="1543844" cy="707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C:\Users\Viki\AppData\Local\Microsoft\Windows\Temporary Internet Files\Content.Outlook\4ZLYZFD9\ban-bulgarian-academy-of-science_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0687" y="85997"/>
            <a:ext cx="1677650" cy="790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s://44uc8dkwa8q3f5b66w13vilg-wpengine.netdna-ssl.com/wp-content/uploads/2017/06/iStock-53922685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5213" y="4600637"/>
            <a:ext cx="3010675" cy="2008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434" y="4605775"/>
            <a:ext cx="2972495" cy="2006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4130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412" y="1340768"/>
            <a:ext cx="8229600" cy="1008111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bg-BG" sz="2800" b="1" dirty="0" smtClean="0"/>
              <a:t>- Субкритична </a:t>
            </a:r>
            <a:r>
              <a:rPr lang="bg-BG" sz="2800" b="1" dirty="0"/>
              <a:t>екстракция</a:t>
            </a:r>
            <a:r>
              <a:rPr lang="en-US" sz="2800" b="1" dirty="0"/>
              <a:t> (</a:t>
            </a:r>
            <a:r>
              <a:rPr lang="bg-BG" sz="2800" b="1" dirty="0"/>
              <a:t>екстракция с втечнени газове</a:t>
            </a:r>
            <a:r>
              <a:rPr lang="en-US" sz="2800" b="1" dirty="0" smtClean="0"/>
              <a:t>)</a:t>
            </a:r>
            <a:endParaRPr lang="bg-BG" sz="2800" b="1" dirty="0"/>
          </a:p>
          <a:p>
            <a:pPr marL="0" indent="0">
              <a:buNone/>
            </a:pPr>
            <a:endParaRPr lang="bg-BG" sz="28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412" y="116632"/>
            <a:ext cx="8151813" cy="102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159943"/>
            <a:ext cx="4968552" cy="4195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1176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778098"/>
          </a:xfrm>
        </p:spPr>
        <p:txBody>
          <a:bodyPr>
            <a:normAutofit/>
          </a:bodyPr>
          <a:lstStyle/>
          <a:p>
            <a:r>
              <a:rPr lang="bg-BG" sz="2400" b="1" dirty="0" smtClean="0"/>
              <a:t>- Суперкритична екстракция</a:t>
            </a:r>
            <a:r>
              <a:rPr lang="en-US" sz="2400" b="1" dirty="0" smtClean="0"/>
              <a:t> (</a:t>
            </a:r>
            <a:r>
              <a:rPr lang="bg-BG" sz="2400" b="1" dirty="0" smtClean="0"/>
              <a:t>екстракция с втечнени газове</a:t>
            </a:r>
            <a:r>
              <a:rPr lang="en-US" sz="2400" b="1" dirty="0" smtClean="0"/>
              <a:t>)</a:t>
            </a:r>
            <a:endParaRPr lang="bg-BG" sz="2400" b="1" dirty="0"/>
          </a:p>
        </p:txBody>
      </p:sp>
      <p:sp>
        <p:nvSpPr>
          <p:cNvPr id="4" name="Rectangle 3"/>
          <p:cNvSpPr/>
          <p:nvPr/>
        </p:nvSpPr>
        <p:spPr>
          <a:xfrm>
            <a:off x="328613" y="1700808"/>
            <a:ext cx="83529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	</a:t>
            </a:r>
            <a:r>
              <a:rPr lang="bg-BG" sz="2400" dirty="0" smtClean="0"/>
              <a:t>Суперкритичната </a:t>
            </a:r>
            <a:r>
              <a:rPr lang="bg-BG" sz="2400" dirty="0"/>
              <a:t>течна екстракция (SFE) от растителен материал с разтворители като СО2, пропан, бутан или етилен е тема на нарастващ интерес. SFE позволява екстракцията на растителния материал при ниски температури, като по този начин ограничава термичната деградация и се избягва употребата на токсични </a:t>
            </a:r>
            <a:r>
              <a:rPr lang="bg-BG" sz="2400" dirty="0" smtClean="0"/>
              <a:t>разтворители</a:t>
            </a:r>
            <a:r>
              <a:rPr lang="en-US" sz="2400" dirty="0"/>
              <a:t>.</a:t>
            </a:r>
            <a:endParaRPr lang="bg-BG" sz="24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009132"/>
            <a:ext cx="3605485" cy="2704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3" y="188640"/>
            <a:ext cx="8151813" cy="102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4668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3688" y="260648"/>
            <a:ext cx="5328592" cy="648072"/>
          </a:xfrm>
        </p:spPr>
        <p:txBody>
          <a:bodyPr>
            <a:normAutofit fontScale="90000"/>
          </a:bodyPr>
          <a:lstStyle/>
          <a:p>
            <a:r>
              <a:rPr lang="bg-BG" sz="2400" b="1" dirty="0" smtClean="0"/>
              <a:t>Лабораторни методи за изолиране на ароматични продукти</a:t>
            </a:r>
            <a:endParaRPr lang="bg-BG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20162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g-BG" dirty="0" smtClean="0"/>
              <a:t>	</a:t>
            </a:r>
            <a:r>
              <a:rPr lang="bg-BG" sz="2800" b="1" dirty="0" smtClean="0"/>
              <a:t>Апарат </a:t>
            </a:r>
            <a:r>
              <a:rPr lang="bg-BG" sz="2800" b="1" dirty="0"/>
              <a:t>на </a:t>
            </a:r>
            <a:r>
              <a:rPr lang="bg-BG" sz="2800" b="1" dirty="0" smtClean="0"/>
              <a:t>Клевенджер</a:t>
            </a:r>
            <a:endParaRPr lang="bg-BG" sz="2800" dirty="0"/>
          </a:p>
          <a:p>
            <a:pPr marL="0" indent="0" algn="just">
              <a:buNone/>
            </a:pPr>
            <a:r>
              <a:rPr lang="bg-BG" sz="2200" dirty="0"/>
              <a:t>Апаратът на </a:t>
            </a:r>
            <a:r>
              <a:rPr lang="bg-BG" sz="2200" dirty="0" smtClean="0"/>
              <a:t>Клевенджер </a:t>
            </a:r>
            <a:r>
              <a:rPr lang="bg-BG" sz="2200" dirty="0"/>
              <a:t>е един от първите лабораторни апарати за определяне на етеричномасленото съдържание на растителен материал, чрез изолиране на етеричното масло с водна пара </a:t>
            </a:r>
            <a:r>
              <a:rPr lang="en-US" sz="2200" dirty="0"/>
              <a:t>(Clevenger, 1928)</a:t>
            </a:r>
            <a:r>
              <a:rPr lang="bg-BG" sz="2200" dirty="0"/>
              <a:t>. </a:t>
            </a:r>
            <a:endParaRPr lang="bg-BG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109"/>
          <a:stretch>
            <a:fillRect/>
          </a:stretch>
        </p:blipFill>
        <p:spPr bwMode="auto">
          <a:xfrm>
            <a:off x="3160985" y="3573016"/>
            <a:ext cx="2087562" cy="291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52" y="130275"/>
            <a:ext cx="1547813" cy="70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88640"/>
            <a:ext cx="1682750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4377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7704" y="216892"/>
            <a:ext cx="5040560" cy="868958"/>
          </a:xfrm>
        </p:spPr>
        <p:txBody>
          <a:bodyPr>
            <a:normAutofit/>
          </a:bodyPr>
          <a:lstStyle/>
          <a:p>
            <a:r>
              <a:rPr lang="bg-BG" sz="2400" b="1" dirty="0" smtClean="0"/>
              <a:t>Лабораторни методи за изолиране на ароматични продукти</a:t>
            </a:r>
            <a:endParaRPr lang="bg-BG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22608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g-BG" b="1" dirty="0" smtClean="0"/>
              <a:t>	</a:t>
            </a:r>
            <a:r>
              <a:rPr lang="bg-BG" sz="2800" b="1" dirty="0" smtClean="0"/>
              <a:t>Апарат </a:t>
            </a:r>
            <a:r>
              <a:rPr lang="bg-BG" sz="2800" b="1" dirty="0"/>
              <a:t>на </a:t>
            </a:r>
            <a:r>
              <a:rPr lang="bg-BG" sz="2800" b="1" dirty="0" smtClean="0"/>
              <a:t>Ликенс-Никерсон</a:t>
            </a:r>
            <a:endParaRPr lang="bg-BG" sz="2800" b="1" dirty="0"/>
          </a:p>
          <a:p>
            <a:pPr marL="0" indent="0" algn="just">
              <a:buNone/>
            </a:pPr>
            <a:r>
              <a:rPr lang="bg-BG" sz="2400" dirty="0" smtClean="0"/>
              <a:t>Апаратът </a:t>
            </a:r>
            <a:r>
              <a:rPr lang="bg-BG" sz="2400" dirty="0"/>
              <a:t>на Ликенс-Никерсон за микродестилация с водна пара и едновременна непрекъсната екстракция на дестилата с нискокипящ органичен разтворител, с плътност по-малка от тази на водата. </a:t>
            </a:r>
          </a:p>
        </p:txBody>
      </p:sp>
      <p:pic>
        <p:nvPicPr>
          <p:cNvPr id="9218" name="Picture 2" descr="D:\destilation\Likens-Nickerson-JChrom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566" y="3501008"/>
            <a:ext cx="1893017" cy="3037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D:\destilation\likens-nickerson-zelena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001311"/>
            <a:ext cx="1310977" cy="3655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52" y="130275"/>
            <a:ext cx="1547813" cy="70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67580"/>
            <a:ext cx="1682750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8956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775" y="85229"/>
            <a:ext cx="5589513" cy="1143000"/>
          </a:xfrm>
        </p:spPr>
        <p:txBody>
          <a:bodyPr>
            <a:normAutofit fontScale="90000"/>
          </a:bodyPr>
          <a:lstStyle/>
          <a:p>
            <a:r>
              <a:rPr lang="bg-BG" sz="2700" b="1" dirty="0" smtClean="0"/>
              <a:t>Лабораторни</a:t>
            </a:r>
            <a:r>
              <a:rPr lang="bg-BG" b="1" dirty="0" smtClean="0"/>
              <a:t> </a:t>
            </a:r>
            <a:r>
              <a:rPr lang="bg-BG" sz="2700" b="1" dirty="0" smtClean="0"/>
              <a:t>методи за изолиране на ароматични продукти</a:t>
            </a:r>
            <a:endParaRPr lang="bg-BG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1900808"/>
          </a:xfrm>
        </p:spPr>
        <p:txBody>
          <a:bodyPr/>
          <a:lstStyle/>
          <a:p>
            <a:pPr marL="0" indent="0">
              <a:buNone/>
            </a:pPr>
            <a:r>
              <a:rPr lang="bg-BG" dirty="0" smtClean="0"/>
              <a:t>	</a:t>
            </a:r>
            <a:r>
              <a:rPr lang="bg-BG" sz="2800" b="1" dirty="0" smtClean="0"/>
              <a:t>Апарат на Димитър Иванов</a:t>
            </a:r>
          </a:p>
          <a:p>
            <a:pPr marL="0" indent="0">
              <a:buNone/>
            </a:pPr>
            <a:r>
              <a:rPr lang="bg-BG" b="1" dirty="0"/>
              <a:t>	</a:t>
            </a:r>
            <a:r>
              <a:rPr lang="bg-BG" sz="2400" dirty="0" smtClean="0"/>
              <a:t>Апарат за водна дестилация изключително подходящ за работа с растителен материал с ниско етеричномаслено съдържание.</a:t>
            </a:r>
            <a:endParaRPr lang="bg-BG" sz="2400" dirty="0"/>
          </a:p>
          <a:p>
            <a:endParaRPr lang="bg-BG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1013" y="3193263"/>
            <a:ext cx="1455043" cy="362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" y="188640"/>
            <a:ext cx="1547813" cy="70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60648"/>
            <a:ext cx="1682750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581128"/>
            <a:ext cx="2016224" cy="1479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017" y="4558686"/>
            <a:ext cx="2029604" cy="1501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670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3728" y="116632"/>
            <a:ext cx="4896544" cy="634082"/>
          </a:xfrm>
        </p:spPr>
        <p:txBody>
          <a:bodyPr>
            <a:normAutofit/>
          </a:bodyPr>
          <a:lstStyle/>
          <a:p>
            <a:r>
              <a:rPr lang="bg-BG" sz="2800" b="1" dirty="0" smtClean="0"/>
              <a:t>Химични трансформации</a:t>
            </a:r>
            <a:endParaRPr lang="bg-BG" sz="2800" b="1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723505"/>
            <a:ext cx="4176464" cy="5692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4006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bg-BG" sz="2800" b="1" dirty="0" smtClean="0"/>
              <a:t>Химични трансформации</a:t>
            </a:r>
            <a:endParaRPr lang="bg-BG" sz="2800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24744"/>
            <a:ext cx="7860823" cy="5318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9662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Content Placeholder 2"/>
          <p:cNvSpPr>
            <a:spLocks noGrp="1"/>
          </p:cNvSpPr>
          <p:nvPr>
            <p:ph idx="1"/>
          </p:nvPr>
        </p:nvSpPr>
        <p:spPr>
          <a:xfrm>
            <a:off x="506413" y="2924175"/>
            <a:ext cx="8229600" cy="74868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bg-BG" sz="4800" b="1" dirty="0" smtClean="0"/>
              <a:t>БЛАГОДАРЯ ЗА ВНИМАНИЕТО</a:t>
            </a:r>
            <a:endParaRPr lang="bg-BG" sz="4800" b="1" dirty="0"/>
          </a:p>
        </p:txBody>
      </p:sp>
      <p:sp>
        <p:nvSpPr>
          <p:cNvPr id="4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solidFill>
            <a:srgbClr val="5DBF2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pic>
        <p:nvPicPr>
          <p:cNvPr id="44" name="Picture 5" descr="http://www.bgfermer.bg/Images/attributesCommen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3" y="-21178838"/>
            <a:ext cx="114300" cy="8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6" descr="http://www.bgfermer.bg/Images/attributesViews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3" y="-21072475"/>
            <a:ext cx="123825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AutoShape 10"/>
          <p:cNvSpPr>
            <a:spLocks noChangeAspect="1" noChangeArrowheads="1"/>
          </p:cNvSpPr>
          <p:nvPr/>
        </p:nvSpPr>
        <p:spPr bwMode="auto">
          <a:xfrm>
            <a:off x="0" y="-831691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47" name="AutoShape 12"/>
          <p:cNvSpPr>
            <a:spLocks noChangeAspect="1" noChangeArrowheads="1"/>
          </p:cNvSpPr>
          <p:nvPr/>
        </p:nvSpPr>
        <p:spPr bwMode="auto">
          <a:xfrm>
            <a:off x="254000" y="-831691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48" name="AutoShape 14"/>
          <p:cNvSpPr>
            <a:spLocks noChangeAspect="1" noChangeArrowheads="1"/>
          </p:cNvSpPr>
          <p:nvPr/>
        </p:nvSpPr>
        <p:spPr bwMode="auto">
          <a:xfrm>
            <a:off x="1882775" y="-831691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49" name="AutoShape 17"/>
          <p:cNvSpPr>
            <a:spLocks noChangeAspect="1" noChangeArrowheads="1"/>
          </p:cNvSpPr>
          <p:nvPr/>
        </p:nvSpPr>
        <p:spPr bwMode="auto">
          <a:xfrm>
            <a:off x="2216150" y="-831691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pic>
        <p:nvPicPr>
          <p:cNvPr id="50" name="Picture 34" descr="http://www.bgfermer.bg/Images/attributesCommen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3" y="411163"/>
            <a:ext cx="114300" cy="8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35" descr="http://www.bgfermer.bg/Images/attributesViews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3" y="517525"/>
            <a:ext cx="123825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37" descr="http://www.bgfermer.bg/Images/attributesCommen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3" y="1614488"/>
            <a:ext cx="114300" cy="8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38" descr="http://www.bgfermer.bg/Images/attributesViews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3" y="1720850"/>
            <a:ext cx="123825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40" descr="http://www.bgfermer.bg/Images/attributesCommen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3" y="2817813"/>
            <a:ext cx="114300" cy="8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41" descr="http://www.bgfermer.bg/Images/attributesViews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3" y="2924175"/>
            <a:ext cx="123825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43" descr="http://www.bgfermer.bg/Images/attributesCommen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3" y="4021138"/>
            <a:ext cx="114300" cy="8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44" descr="http://www.bgfermer.bg/Images/attributesViews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3" y="4127500"/>
            <a:ext cx="123825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46" descr="http://www.bgfermer.bg/Images/attributesCommen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3" y="5224463"/>
            <a:ext cx="114300" cy="8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47" descr="http://www.bgfermer.bg/Images/attributesViews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87" y="5369024"/>
            <a:ext cx="123825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71" descr="https://googleads.g.doubleclick.net/pagead/viewthroughconversion/958321261/?value=0&amp;guid=ON&amp;script=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27201813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72" descr="https://bcp.crwdcntrl.net/map/c=11953/tp=VJNG?https://i.ctnsnet.com/int/cm?prv=lo&amp;crdp=true&amp;uid=$%7bprofile_id%7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" y="27201813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73" descr="https://cm.g.doubleclick.net/pixel?google_nid=crimtan&amp;google_hm=1PTOgDCBQqOL-YVdHJKUqI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27201813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7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72232"/>
            <a:ext cx="3810000" cy="285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8" name="Picture 79" descr="Свързано изображение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583" y="4027336"/>
            <a:ext cx="3860353" cy="2571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81" descr="https://www.magicgardenseeds.de/pics/8amSdXljbw1HY62yMri4y2wdR8ON07ZaIAzcsuv7YeJ9fNF86rhpOS0Q1Gtqd4KMoTSRDu-NOo4ld883c83GMQ/ACH02_1000.jpg?res=high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955594"/>
            <a:ext cx="2692995" cy="2623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Ð¡Ð²ÑÑÐ·Ð°Ð½Ð¾ Ð¸Ð·Ð¾Ð±ÑÐ°Ð¶ÐµÐ½Ð¸Ðµ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6" y="764704"/>
            <a:ext cx="1619250" cy="1512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Ð ÐµÐ·ÑÐ»ÑÐ°Ñ Ñ Ð¸Ð·Ð¾Ð±ÑÐ°Ð¶ÐµÐ½Ð¸Ðµ Ð·Ð° german camomile oils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820335"/>
            <a:ext cx="2271464" cy="1362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4634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b="1" dirty="0" smtClean="0"/>
              <a:t>Що е то етерично масло?</a:t>
            </a:r>
            <a:endParaRPr lang="bg-BG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600201"/>
            <a:ext cx="8147248" cy="2188839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bg-BG" dirty="0" smtClean="0"/>
              <a:t>	</a:t>
            </a:r>
            <a:r>
              <a:rPr lang="bg-BG" sz="2600" dirty="0" smtClean="0"/>
              <a:t>Етеричните масла са сложни смеси от летливи с водна пара ароматични вещества, основно терпеноиди, по-рядко ароматни и алифатни съединения, получени от различни части на растенията и определящи техния приятен аромат и мирис. Те са несмесващи се с водата и лесноразтворими в органични разтворители. 	</a:t>
            </a:r>
            <a:endParaRPr lang="bg-BG" sz="2600" dirty="0"/>
          </a:p>
        </p:txBody>
      </p:sp>
      <p:sp>
        <p:nvSpPr>
          <p:cNvPr id="4" name="Rectangle 3"/>
          <p:cNvSpPr/>
          <p:nvPr/>
        </p:nvSpPr>
        <p:spPr>
          <a:xfrm>
            <a:off x="536129" y="4005064"/>
            <a:ext cx="81369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g-BG" sz="2400" dirty="0" smtClean="0"/>
              <a:t>	Обикновено етеричните масла са течни, но някои от тях при стайна температура са полутвърди или твърди. Течната част, т. нар. елеоптен, съдържа предимно ароматичните компоненти на маслото, а твърдата, т. нар. стеароптен – съдържа восъци (розово масло) и/или голямо количество кристални терпеноиди (здравецово масло).</a:t>
            </a:r>
            <a:endParaRPr lang="bg-BG" sz="2400" dirty="0"/>
          </a:p>
        </p:txBody>
      </p:sp>
    </p:spTree>
    <p:extLst>
      <p:ext uri="{BB962C8B-B14F-4D97-AF65-F5344CB8AC3E}">
        <p14:creationId xmlns:p14="http://schemas.microsoft.com/office/powerpoint/2010/main" val="1501527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Preparation 1"/>
          <p:cNvSpPr>
            <a:spLocks noChangeArrowheads="1"/>
          </p:cNvSpPr>
          <p:nvPr/>
        </p:nvSpPr>
        <p:spPr bwMode="auto">
          <a:xfrm>
            <a:off x="1043609" y="915192"/>
            <a:ext cx="1968964" cy="967221"/>
          </a:xfrm>
          <a:prstGeom prst="flowChartPreparation">
            <a:avLst/>
          </a:prstGeom>
          <a:solidFill>
            <a:srgbClr val="FFFFFF"/>
          </a:solidFill>
          <a:ln w="25400">
            <a:solidFill>
              <a:srgbClr val="F79646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g-BG" altLang="bg-BG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Водна дестилация</a:t>
            </a:r>
            <a:endParaRPr kumimoji="0" lang="bg-BG" altLang="bg-BG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Flowchart: Preparation 2"/>
          <p:cNvSpPr>
            <a:spLocks noChangeArrowheads="1"/>
          </p:cNvSpPr>
          <p:nvPr/>
        </p:nvSpPr>
        <p:spPr bwMode="auto">
          <a:xfrm>
            <a:off x="432740" y="2559207"/>
            <a:ext cx="1775618" cy="893725"/>
          </a:xfrm>
          <a:prstGeom prst="flowChartPreparation">
            <a:avLst/>
          </a:prstGeom>
          <a:solidFill>
            <a:srgbClr val="FFFFFF"/>
          </a:solidFill>
          <a:ln w="25400">
            <a:solidFill>
              <a:srgbClr val="F79646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g-BG" altLang="bg-BG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Анфльораж</a:t>
            </a:r>
            <a:endParaRPr kumimoji="0" lang="bg-BG" altLang="bg-BG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Flowchart: Preparation 3"/>
          <p:cNvSpPr>
            <a:spLocks noChangeArrowheads="1"/>
          </p:cNvSpPr>
          <p:nvPr/>
        </p:nvSpPr>
        <p:spPr bwMode="auto">
          <a:xfrm>
            <a:off x="5498330" y="1234267"/>
            <a:ext cx="1881982" cy="898589"/>
          </a:xfrm>
          <a:prstGeom prst="flowChartPreparation">
            <a:avLst/>
          </a:prstGeom>
          <a:solidFill>
            <a:srgbClr val="FFFFFF"/>
          </a:solidFill>
          <a:ln w="25400">
            <a:solidFill>
              <a:srgbClr val="F79646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g-BG" altLang="bg-BG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Екстракция с разтворител</a:t>
            </a:r>
            <a:endParaRPr kumimoji="0" lang="bg-BG" altLang="bg-BG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Flowchart: Preparation 4"/>
          <p:cNvSpPr>
            <a:spLocks noChangeArrowheads="1"/>
          </p:cNvSpPr>
          <p:nvPr/>
        </p:nvSpPr>
        <p:spPr bwMode="auto">
          <a:xfrm>
            <a:off x="6130025" y="2518345"/>
            <a:ext cx="1935163" cy="982663"/>
          </a:xfrm>
          <a:prstGeom prst="flowChartPreparation">
            <a:avLst/>
          </a:prstGeom>
          <a:solidFill>
            <a:srgbClr val="FFFFFF"/>
          </a:solidFill>
          <a:ln w="25400">
            <a:solidFill>
              <a:srgbClr val="F79646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g-BG" altLang="bg-BG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Екстракция в присъствие на микровълни </a:t>
            </a:r>
            <a:endParaRPr kumimoji="0" lang="bg-BG" altLang="bg-BG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Flowchart: Preparation 5"/>
          <p:cNvSpPr>
            <a:spLocks noChangeArrowheads="1"/>
          </p:cNvSpPr>
          <p:nvPr/>
        </p:nvSpPr>
        <p:spPr bwMode="auto">
          <a:xfrm>
            <a:off x="432739" y="3960593"/>
            <a:ext cx="1935163" cy="982662"/>
          </a:xfrm>
          <a:prstGeom prst="flowChartPreparation">
            <a:avLst/>
          </a:prstGeom>
          <a:solidFill>
            <a:srgbClr val="FFFFFF"/>
          </a:solidFill>
          <a:ln w="25400">
            <a:solidFill>
              <a:srgbClr val="F79646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g-BG" altLang="bg-BG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Екстракция в присъствие на ултразвук </a:t>
            </a:r>
            <a:endParaRPr kumimoji="0" lang="bg-BG" altLang="bg-BG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Flowchart: Preparation 6"/>
          <p:cNvSpPr>
            <a:spLocks noChangeArrowheads="1"/>
          </p:cNvSpPr>
          <p:nvPr/>
        </p:nvSpPr>
        <p:spPr bwMode="auto">
          <a:xfrm>
            <a:off x="3603997" y="793072"/>
            <a:ext cx="1616075" cy="792163"/>
          </a:xfrm>
          <a:prstGeom prst="flowChartPreparation">
            <a:avLst/>
          </a:prstGeom>
          <a:solidFill>
            <a:srgbClr val="FFFFFF"/>
          </a:solidFill>
          <a:ln w="25400">
            <a:solidFill>
              <a:srgbClr val="F79646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g-BG" altLang="bg-BG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Студено пресоване</a:t>
            </a:r>
            <a:endParaRPr kumimoji="0" lang="bg-BG" altLang="bg-BG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Flowchart: Preparation 7"/>
          <p:cNvSpPr>
            <a:spLocks noChangeArrowheads="1"/>
          </p:cNvSpPr>
          <p:nvPr/>
        </p:nvSpPr>
        <p:spPr bwMode="auto">
          <a:xfrm>
            <a:off x="6329285" y="4124653"/>
            <a:ext cx="1684338" cy="822325"/>
          </a:xfrm>
          <a:prstGeom prst="flowChartPreparation">
            <a:avLst/>
          </a:prstGeom>
          <a:solidFill>
            <a:srgbClr val="FFFFFF"/>
          </a:solidFill>
          <a:ln w="25400">
            <a:solidFill>
              <a:srgbClr val="F79646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g-BG" altLang="bg-BG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Мацерация</a:t>
            </a:r>
            <a:endParaRPr kumimoji="0" lang="bg-BG" altLang="bg-BG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Flowchart: Preparation 8"/>
          <p:cNvSpPr>
            <a:spLocks noChangeArrowheads="1"/>
          </p:cNvSpPr>
          <p:nvPr/>
        </p:nvSpPr>
        <p:spPr bwMode="auto">
          <a:xfrm>
            <a:off x="2048813" y="5157192"/>
            <a:ext cx="1851323" cy="1017835"/>
          </a:xfrm>
          <a:prstGeom prst="flowChartPreparation">
            <a:avLst/>
          </a:prstGeom>
          <a:solidFill>
            <a:srgbClr val="FFFFFF"/>
          </a:solidFill>
          <a:ln w="25400">
            <a:solidFill>
              <a:srgbClr val="F79646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g-BG" altLang="bg-BG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Субкритична екстракция</a:t>
            </a:r>
            <a:endParaRPr kumimoji="0" lang="bg-BG" altLang="bg-BG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Flowchart: Preparation 9"/>
          <p:cNvSpPr>
            <a:spLocks noChangeArrowheads="1"/>
          </p:cNvSpPr>
          <p:nvPr/>
        </p:nvSpPr>
        <p:spPr bwMode="auto">
          <a:xfrm>
            <a:off x="4836195" y="5302001"/>
            <a:ext cx="1752600" cy="860425"/>
          </a:xfrm>
          <a:prstGeom prst="flowChartPreparation">
            <a:avLst/>
          </a:prstGeom>
          <a:solidFill>
            <a:srgbClr val="FFFFFF"/>
          </a:solidFill>
          <a:ln w="25400">
            <a:solidFill>
              <a:srgbClr val="F79646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g-BG" altLang="bg-BG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Супертична екстракция</a:t>
            </a:r>
            <a:endParaRPr kumimoji="0" lang="bg-BG" altLang="bg-BG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ounded Rectangle 10"/>
          <p:cNvSpPr>
            <a:spLocks noChangeArrowheads="1"/>
          </p:cNvSpPr>
          <p:nvPr/>
        </p:nvSpPr>
        <p:spPr bwMode="auto">
          <a:xfrm>
            <a:off x="3671888" y="2801718"/>
            <a:ext cx="1524000" cy="115887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5400">
            <a:solidFill>
              <a:srgbClr val="F79646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g-BG" altLang="bg-BG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Растителен материал</a:t>
            </a:r>
            <a:endParaRPr kumimoji="0" lang="bg-BG" altLang="bg-BG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Down Arrow 15"/>
          <p:cNvSpPr/>
          <p:nvPr/>
        </p:nvSpPr>
        <p:spPr>
          <a:xfrm rot="7514379">
            <a:off x="3167882" y="1793197"/>
            <a:ext cx="364490" cy="736600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bg-BG"/>
          </a:p>
        </p:txBody>
      </p:sp>
      <p:sp>
        <p:nvSpPr>
          <p:cNvPr id="17" name="Down Arrow 16"/>
          <p:cNvSpPr/>
          <p:nvPr/>
        </p:nvSpPr>
        <p:spPr>
          <a:xfrm rot="5564346">
            <a:off x="2739662" y="2466052"/>
            <a:ext cx="364490" cy="736600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bg-BG"/>
          </a:p>
        </p:txBody>
      </p:sp>
      <p:sp>
        <p:nvSpPr>
          <p:cNvPr id="18" name="Down Arrow 17"/>
          <p:cNvSpPr/>
          <p:nvPr/>
        </p:nvSpPr>
        <p:spPr>
          <a:xfrm rot="1243906">
            <a:off x="3417071" y="4189121"/>
            <a:ext cx="364490" cy="736600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bg-BG"/>
          </a:p>
        </p:txBody>
      </p:sp>
      <p:sp>
        <p:nvSpPr>
          <p:cNvPr id="19" name="Down Arrow 18"/>
          <p:cNvSpPr/>
          <p:nvPr/>
        </p:nvSpPr>
        <p:spPr>
          <a:xfrm rot="13546946">
            <a:off x="5171500" y="2005862"/>
            <a:ext cx="364490" cy="736600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bg-BG"/>
          </a:p>
        </p:txBody>
      </p:sp>
      <p:sp>
        <p:nvSpPr>
          <p:cNvPr id="20" name="Down Arrow 19"/>
          <p:cNvSpPr/>
          <p:nvPr/>
        </p:nvSpPr>
        <p:spPr>
          <a:xfrm rot="14831853">
            <a:off x="5648787" y="2924584"/>
            <a:ext cx="274064" cy="631554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bg-BG"/>
          </a:p>
        </p:txBody>
      </p:sp>
      <p:sp>
        <p:nvSpPr>
          <p:cNvPr id="21" name="Down Arrow 20"/>
          <p:cNvSpPr/>
          <p:nvPr/>
        </p:nvSpPr>
        <p:spPr>
          <a:xfrm rot="19726508">
            <a:off x="4960276" y="4324182"/>
            <a:ext cx="364490" cy="736600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bg-BG"/>
          </a:p>
        </p:txBody>
      </p:sp>
      <p:sp>
        <p:nvSpPr>
          <p:cNvPr id="22" name="Down Arrow 21"/>
          <p:cNvSpPr/>
          <p:nvPr/>
        </p:nvSpPr>
        <p:spPr>
          <a:xfrm rot="10637689">
            <a:off x="4262338" y="1770294"/>
            <a:ext cx="364490" cy="736600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bg-BG"/>
          </a:p>
        </p:txBody>
      </p:sp>
      <p:sp>
        <p:nvSpPr>
          <p:cNvPr id="23" name="Down Arrow 22"/>
          <p:cNvSpPr/>
          <p:nvPr/>
        </p:nvSpPr>
        <p:spPr>
          <a:xfrm rot="3125319">
            <a:off x="2830326" y="3386269"/>
            <a:ext cx="364490" cy="736600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bg-BG"/>
          </a:p>
        </p:txBody>
      </p:sp>
      <p:sp>
        <p:nvSpPr>
          <p:cNvPr id="25" name="Rectangle 30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27003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27003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27003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27003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27003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7003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7003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7003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7003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l"/>
              </a:tabLst>
            </a:pPr>
            <a:endParaRPr kumimoji="0" lang="bg-BG" altLang="bg-BG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6" name="Picture 2" descr="C:\Users\Viki\AppData\Local\Microsoft\Windows\Temporary Internet Files\Content.Outlook\4ZLYZFD9\ban-bulgarian-academy-of-science_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8019" y="85997"/>
            <a:ext cx="1677650" cy="790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9" name="Picture 3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7150"/>
            <a:ext cx="1543844" cy="707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1723356" y="260648"/>
            <a:ext cx="55337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000" b="1" dirty="0" smtClean="0"/>
              <a:t>Методи за изолиране на ароматични продукти</a:t>
            </a:r>
            <a:endParaRPr lang="bg-BG" sz="2000" b="1" dirty="0"/>
          </a:p>
        </p:txBody>
      </p:sp>
      <p:sp>
        <p:nvSpPr>
          <p:cNvPr id="30" name="Down Arrow 29"/>
          <p:cNvSpPr/>
          <p:nvPr/>
        </p:nvSpPr>
        <p:spPr>
          <a:xfrm rot="17883293">
            <a:off x="5717784" y="3662755"/>
            <a:ext cx="364490" cy="736600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394022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412776"/>
            <a:ext cx="8229600" cy="1368152"/>
          </a:xfrm>
        </p:spPr>
        <p:txBody>
          <a:bodyPr>
            <a:normAutofit lnSpcReduction="10000"/>
          </a:bodyPr>
          <a:lstStyle/>
          <a:p>
            <a:pPr>
              <a:buFontTx/>
              <a:buChar char="-"/>
            </a:pPr>
            <a:r>
              <a:rPr lang="bg-BG" sz="2800" b="1" dirty="0" smtClean="0"/>
              <a:t>Анфльораж</a:t>
            </a:r>
            <a:r>
              <a:rPr lang="bg-BG" sz="2800" dirty="0" smtClean="0"/>
              <a:t> </a:t>
            </a:r>
            <a:r>
              <a:rPr lang="bg-BG" sz="2800" dirty="0"/>
              <a:t>– адсорбция на ароматичните вещества от слой твърда мазнина, най-често животинска</a:t>
            </a:r>
            <a:r>
              <a:rPr lang="bg-BG" sz="2800" dirty="0" smtClean="0"/>
              <a:t>.</a:t>
            </a:r>
          </a:p>
          <a:p>
            <a:pPr>
              <a:buFontTx/>
              <a:buChar char="-"/>
            </a:pPr>
            <a:endParaRPr lang="bg-BG" sz="28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0947" y="3263905"/>
            <a:ext cx="3384377" cy="2541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 descr="Резултат с изображение за enfleurage extraction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580" y="3284984"/>
            <a:ext cx="3822577" cy="2528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323528" y="116632"/>
            <a:ext cx="8151796" cy="936104"/>
            <a:chOff x="323528" y="116632"/>
            <a:chExt cx="8151796" cy="936104"/>
          </a:xfrm>
        </p:grpSpPr>
        <p:pic>
          <p:nvPicPr>
            <p:cNvPr id="3074" name="Picture 2" descr="C:\Users\Viki\AppData\Local\Microsoft\Windows\Temporary Internet Files\Content.Outlook\4ZLYZFD9\ban-bulgarian-academy-of-science_1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40782" y="188640"/>
              <a:ext cx="1834542" cy="8640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2411760" y="443419"/>
              <a:ext cx="377661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bg-BG" sz="2800" b="1" dirty="0" smtClean="0"/>
                <a:t>Методи за екстракция:</a:t>
              </a:r>
              <a:endParaRPr lang="bg-BG" sz="2800" b="1" dirty="0" smtClean="0"/>
            </a:p>
          </p:txBody>
        </p:sp>
        <p:pic>
          <p:nvPicPr>
            <p:cNvPr id="8" name="Picture 3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8" y="116632"/>
              <a:ext cx="1543844" cy="7074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73170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644" y="1268760"/>
            <a:ext cx="8229600" cy="19008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g-BG" sz="2800" b="1" dirty="0" smtClean="0"/>
              <a:t>- Мацерация</a:t>
            </a:r>
            <a:r>
              <a:rPr lang="bg-BG" sz="2800" dirty="0" smtClean="0"/>
              <a:t> </a:t>
            </a:r>
            <a:r>
              <a:rPr lang="bg-BG" sz="2800" dirty="0"/>
              <a:t>– екстракция на ароматичните вещества с течни растителни масла или разтопена твърда мазнина </a:t>
            </a:r>
            <a:r>
              <a:rPr lang="en-US" sz="2800" dirty="0"/>
              <a:t>(</a:t>
            </a:r>
            <a:r>
              <a:rPr lang="bg-BG" sz="2800" dirty="0"/>
              <a:t>растителна или животинска</a:t>
            </a:r>
            <a:r>
              <a:rPr lang="en-US" sz="2800" dirty="0"/>
              <a:t>)</a:t>
            </a:r>
            <a:r>
              <a:rPr lang="bg-BG" sz="2800" dirty="0"/>
              <a:t> при обикновена или повишена </a:t>
            </a:r>
            <a:r>
              <a:rPr lang="en-US" sz="2800" dirty="0"/>
              <a:t>(50-70</a:t>
            </a:r>
            <a:r>
              <a:rPr lang="en-US" sz="2800" baseline="30000" dirty="0"/>
              <a:t>o</a:t>
            </a:r>
            <a:r>
              <a:rPr lang="en-US" sz="2800" dirty="0"/>
              <a:t>C) </a:t>
            </a:r>
            <a:r>
              <a:rPr lang="bg-BG" sz="2800" dirty="0"/>
              <a:t>температура.</a:t>
            </a:r>
          </a:p>
        </p:txBody>
      </p:sp>
      <p:pic>
        <p:nvPicPr>
          <p:cNvPr id="6146" name="Picture 2" descr="maceration oils Maceration extraction essential oil infused oil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0575" y="3501008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380644" y="116632"/>
            <a:ext cx="8151796" cy="936104"/>
            <a:chOff x="323528" y="116632"/>
            <a:chExt cx="8151796" cy="936104"/>
          </a:xfrm>
        </p:grpSpPr>
        <p:pic>
          <p:nvPicPr>
            <p:cNvPr id="6" name="Picture 2" descr="C:\Users\Viki\AppData\Local\Microsoft\Windows\Temporary Internet Files\Content.Outlook\4ZLYZFD9\ban-bulgarian-academy-of-science_1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40782" y="188640"/>
              <a:ext cx="1834542" cy="8640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2411760" y="443419"/>
              <a:ext cx="377661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bg-BG" sz="2800" b="1" dirty="0" smtClean="0"/>
                <a:t>Методи за екстракция:</a:t>
              </a:r>
              <a:endParaRPr lang="bg-BG" sz="2800" b="1" dirty="0" smtClean="0"/>
            </a:p>
          </p:txBody>
        </p:sp>
        <p:pic>
          <p:nvPicPr>
            <p:cNvPr id="8" name="Picture 3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8" y="116632"/>
              <a:ext cx="1543844" cy="7074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28512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513" y="1124744"/>
            <a:ext cx="8229600" cy="648072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 smtClean="0"/>
              <a:t>- </a:t>
            </a:r>
            <a:r>
              <a:rPr lang="bg-BG" sz="2800" b="1" smtClean="0"/>
              <a:t>Водна дестилация</a:t>
            </a:r>
            <a:r>
              <a:rPr lang="en-US" sz="2800" b="1" smtClean="0"/>
              <a:t> </a:t>
            </a:r>
            <a:endParaRPr lang="bg-BG" sz="2800" b="1" dirty="0" smtClean="0"/>
          </a:p>
          <a:p>
            <a:pPr marL="0" indent="0">
              <a:buNone/>
            </a:pPr>
            <a:endParaRPr lang="bg-BG" dirty="0"/>
          </a:p>
          <a:p>
            <a:pPr marL="0" indent="0">
              <a:buNone/>
            </a:pPr>
            <a:endParaRPr lang="bg-BG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188640"/>
            <a:ext cx="8151813" cy="102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 descr="D:\Desktop\angel ros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394390" y="259070"/>
            <a:ext cx="5075300" cy="7776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6443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g-BG" dirty="0" smtClean="0"/>
          </a:p>
          <a:p>
            <a:pPr marL="0" indent="0">
              <a:buNone/>
            </a:pPr>
            <a:endParaRPr lang="bg-BG" dirty="0"/>
          </a:p>
        </p:txBody>
      </p:sp>
      <p:pic>
        <p:nvPicPr>
          <p:cNvPr id="6" name="Picture 5" descr="https://static.wixstatic.com/media/58c33d_746ed94efc9d430fbbfbad6dc1bab5cb.jpg/v1/fill/w_285,h_200,al_c,q_80,usm_0.66_1.00_0.01/58c33d_746ed94efc9d430fbbfbad6dc1bab5cb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060848"/>
            <a:ext cx="4752528" cy="403244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188640"/>
            <a:ext cx="8151813" cy="102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 descr="D:\destilation\florentinec2.bm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019189"/>
            <a:ext cx="2994994" cy="4132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95300" y="1390452"/>
            <a:ext cx="5904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b="1" dirty="0" smtClean="0"/>
              <a:t>- Водно-парна дестилация</a:t>
            </a:r>
            <a:endParaRPr lang="bg-BG" sz="2400" b="1" dirty="0"/>
          </a:p>
        </p:txBody>
      </p:sp>
    </p:spTree>
    <p:extLst>
      <p:ext uri="{BB962C8B-B14F-4D97-AF65-F5344CB8AC3E}">
        <p14:creationId xmlns:p14="http://schemas.microsoft.com/office/powerpoint/2010/main" val="3732380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4687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bg-BG" sz="2800" dirty="0" smtClean="0"/>
              <a:t>- Екстракция </a:t>
            </a:r>
            <a:r>
              <a:rPr lang="bg-BG" sz="2800" dirty="0"/>
              <a:t>с неполярни органични разтворители с последващо отдестилиране на екстрагента и получаване на конкрет. 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188640"/>
            <a:ext cx="8151813" cy="102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 descr="https://cdn.shopify.com/s/files/1/1636/5695/files/blog-6_6105e6f3-c2b2-4c5a-99e9-1632dd07ae66_large.png?v=151340667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563" y="3140968"/>
            <a:ext cx="5363286" cy="3569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3012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892696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bg-BG" sz="2800" dirty="0" smtClean="0"/>
              <a:t>- Студено </a:t>
            </a:r>
            <a:r>
              <a:rPr lang="bg-BG" sz="2800" dirty="0"/>
              <a:t>пресоване с последващо центрофугиране.</a:t>
            </a:r>
          </a:p>
          <a:p>
            <a:pPr marL="0" indent="0">
              <a:buNone/>
            </a:pPr>
            <a:endParaRPr lang="bg-BG" sz="2800" dirty="0"/>
          </a:p>
        </p:txBody>
      </p:sp>
      <p:pic>
        <p:nvPicPr>
          <p:cNvPr id="7170" name="Picture 2" descr="0.5t/h Screw press fruit juice extraction mach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852936"/>
            <a:ext cx="333375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588" y="188640"/>
            <a:ext cx="8151813" cy="102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3032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3825</TotalTime>
  <Words>177</Words>
  <Application>Microsoft Office PowerPoint</Application>
  <PresentationFormat>On-screen Show (4:3)</PresentationFormat>
  <Paragraphs>41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Методи и техники за получаване на етерични масла</vt:lpstr>
      <vt:lpstr>Що е то етерично масло?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- Суперкритична екстракция (екстракция с втечнени газове)</vt:lpstr>
      <vt:lpstr>Лабораторни методи за изолиране на ароматични продукти</vt:lpstr>
      <vt:lpstr>Лабораторни методи за изолиране на ароматични продукти</vt:lpstr>
      <vt:lpstr>Лабораторни методи за изолиране на ароматични продукти</vt:lpstr>
      <vt:lpstr>Химични трансформации</vt:lpstr>
      <vt:lpstr>Химични трансформации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Опит</dc:title>
  <dc:creator>Viki</dc:creator>
  <cp:lastModifiedBy>Viki</cp:lastModifiedBy>
  <cp:revision>54</cp:revision>
  <dcterms:created xsi:type="dcterms:W3CDTF">2018-04-01T15:00:20Z</dcterms:created>
  <dcterms:modified xsi:type="dcterms:W3CDTF">2018-04-04T06:45:23Z</dcterms:modified>
</cp:coreProperties>
</file>