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73" r:id="rId3"/>
    <p:sldId id="270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71" r:id="rId12"/>
    <p:sldId id="264" r:id="rId13"/>
    <p:sldId id="265" r:id="rId14"/>
    <p:sldId id="267" r:id="rId15"/>
    <p:sldId id="274" r:id="rId16"/>
    <p:sldId id="272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33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A7B92-ABD0-43E8-B0E3-F42D2037B124}" type="datetimeFigureOut">
              <a:rPr lang="bg-BG" smtClean="0"/>
              <a:t>25.4.2019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C6B2-F7CA-48C4-A8F8-10430A0F210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2993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663F-3885-4608-9DBC-9200577657F3}" type="datetimeFigureOut">
              <a:rPr lang="bg-BG" smtClean="0"/>
              <a:t>25.4.2019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0D763-A919-4725-A62B-96DFE1E1CB6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309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0D763-A919-4725-A62B-96DFE1E1CB62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046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0D763-A919-4725-A62B-96DFE1E1CB62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456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AD50-7840-45DE-92F6-A21EF3FE5EF2}" type="datetime1">
              <a:rPr lang="bg-BG" smtClean="0"/>
              <a:t>25.4.2019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866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EE89F-B97C-41F9-BABB-24A3632B3D00}" type="datetime1">
              <a:rPr lang="bg-BG" smtClean="0"/>
              <a:t>25.4.2019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93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6C149-6FA4-4574-A386-E4446D2A88EF}" type="datetime1">
              <a:rPr lang="bg-BG" smtClean="0"/>
              <a:t>25.4.2019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208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2105D-388B-49F6-80B7-482D1B0B854D}" type="datetime1">
              <a:rPr lang="bg-BG" smtClean="0"/>
              <a:t>25.4.2019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042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3F824-D5DC-4708-90C1-51AFE8975758}" type="datetime1">
              <a:rPr lang="bg-BG" smtClean="0"/>
              <a:t>25.4.2019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569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3BAB-B888-4BCE-9C27-9D87A9C30424}" type="datetime1">
              <a:rPr lang="bg-BG" smtClean="0"/>
              <a:t>25.4.2019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1134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80833-881B-4C81-AA9E-DFA047C02468}" type="datetime1">
              <a:rPr lang="bg-BG" smtClean="0"/>
              <a:t>25.4.2019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4601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AF083-E15D-4064-997E-399A5906ACB0}" type="datetime1">
              <a:rPr lang="bg-BG" smtClean="0"/>
              <a:t>25.4.2019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3920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98A39-3AF0-4DE4-8444-41EB72D9D2E8}" type="datetime1">
              <a:rPr lang="bg-BG" smtClean="0"/>
              <a:t>25.4.2019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945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BD0F-55F4-4C4C-8C31-196D5362360E}" type="datetime1">
              <a:rPr lang="bg-BG" smtClean="0"/>
              <a:t>25.4.2019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682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1101-4F6E-461D-ABB6-F61B7CD93131}" type="datetime1">
              <a:rPr lang="bg-BG" smtClean="0"/>
              <a:t>25.4.2019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813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2ED7D-0AB5-4514-8516-091D7412F4F4}" type="datetime1">
              <a:rPr lang="bg-BG" smtClean="0"/>
              <a:t>25.4.2019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3D37C-1080-4799-80C3-1C24D979FCD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400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11" Type="http://schemas.openxmlformats.org/officeDocument/2006/relationships/image" Target="../media/image27.e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4.emf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11" Type="http://schemas.openxmlformats.org/officeDocument/2006/relationships/image" Target="../media/image30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37.png"/><Relationship Id="rId7" Type="http://schemas.openxmlformats.org/officeDocument/2006/relationships/image" Target="../media/image29.emf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33.emf"/><Relationship Id="rId10" Type="http://schemas.openxmlformats.org/officeDocument/2006/relationships/image" Target="../media/image34.emf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8.emf"/><Relationship Id="rId10" Type="http://schemas.openxmlformats.org/officeDocument/2006/relationships/image" Target="../media/image17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772816"/>
            <a:ext cx="83628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err="1"/>
              <a:t>Хирални</a:t>
            </a:r>
            <a:r>
              <a:rPr lang="bg-BG" b="1" dirty="0"/>
              <a:t> </a:t>
            </a:r>
            <a:r>
              <a:rPr lang="bg-BG" b="1" dirty="0" err="1"/>
              <a:t>лиганди</a:t>
            </a:r>
            <a:r>
              <a:rPr lang="bg-BG" b="1" dirty="0"/>
              <a:t> за получаване и прилагане на </a:t>
            </a:r>
            <a:r>
              <a:rPr lang="bg-BG" b="1" dirty="0" smtClean="0"/>
              <a:t>координационни </a:t>
            </a:r>
            <a:r>
              <a:rPr lang="bg-BG" b="1" dirty="0" err="1"/>
              <a:t>полимери</a:t>
            </a:r>
            <a:r>
              <a:rPr lang="bg-BG" b="1" dirty="0"/>
              <a:t> в асиметричния синтез</a:t>
            </a:r>
            <a:endParaRPr lang="bg-BG" dirty="0"/>
          </a:p>
          <a:p>
            <a:pPr algn="ctr"/>
            <a:r>
              <a:rPr lang="bg-BG" b="1" dirty="0"/>
              <a:t> </a:t>
            </a:r>
            <a:endParaRPr lang="bg-BG" dirty="0"/>
          </a:p>
          <a:p>
            <a:pPr algn="ctr"/>
            <a:r>
              <a:rPr lang="bg-BG" dirty="0"/>
              <a:t>д-р Мая Красимирова Маринова</a:t>
            </a:r>
          </a:p>
          <a:p>
            <a:pPr algn="ctr"/>
            <a:r>
              <a:rPr lang="bg-BG" b="1" dirty="0"/>
              <a:t> </a:t>
            </a:r>
            <a:endParaRPr lang="bg-BG" b="1" dirty="0" smtClean="0"/>
          </a:p>
          <a:p>
            <a:pPr algn="ctr"/>
            <a:endParaRPr lang="bg-BG" dirty="0">
              <a:solidFill>
                <a:srgbClr val="0033CC"/>
              </a:solidFill>
            </a:endParaRPr>
          </a:p>
          <a:p>
            <a:pPr algn="ctr"/>
            <a:r>
              <a:rPr lang="bg-BG" b="1" dirty="0" smtClean="0">
                <a:solidFill>
                  <a:srgbClr val="0033CC"/>
                </a:solidFill>
              </a:rPr>
              <a:t>Конкурс </a:t>
            </a:r>
            <a:r>
              <a:rPr lang="bg-BG" b="1" dirty="0">
                <a:solidFill>
                  <a:srgbClr val="0033CC"/>
                </a:solidFill>
              </a:rPr>
              <a:t>за </a:t>
            </a:r>
            <a:r>
              <a:rPr lang="bg-BG" b="1">
                <a:solidFill>
                  <a:srgbClr val="0033CC"/>
                </a:solidFill>
              </a:rPr>
              <a:t>главен </a:t>
            </a:r>
            <a:r>
              <a:rPr lang="bg-BG" b="1" smtClean="0">
                <a:solidFill>
                  <a:srgbClr val="0033CC"/>
                </a:solidFill>
              </a:rPr>
              <a:t>асистент, </a:t>
            </a:r>
            <a:r>
              <a:rPr lang="bg-BG" b="1" dirty="0" smtClean="0">
                <a:solidFill>
                  <a:srgbClr val="0033CC"/>
                </a:solidFill>
              </a:rPr>
              <a:t>научна специалност „</a:t>
            </a:r>
            <a:r>
              <a:rPr lang="bg-BG" b="1" dirty="0">
                <a:solidFill>
                  <a:srgbClr val="0033CC"/>
                </a:solidFill>
              </a:rPr>
              <a:t>Органична химия“, </a:t>
            </a:r>
            <a:r>
              <a:rPr lang="bg-BG" b="1" dirty="0" smtClean="0">
                <a:solidFill>
                  <a:srgbClr val="0033CC"/>
                </a:solidFill>
              </a:rPr>
              <a:t>за </a:t>
            </a:r>
            <a:r>
              <a:rPr lang="bg-BG" b="1" dirty="0">
                <a:solidFill>
                  <a:srgbClr val="0033CC"/>
                </a:solidFill>
              </a:rPr>
              <a:t>нуждите на лаборатория „Органичен синтез и </a:t>
            </a:r>
            <a:r>
              <a:rPr lang="bg-BG" b="1" dirty="0" err="1">
                <a:solidFill>
                  <a:srgbClr val="0033CC"/>
                </a:solidFill>
              </a:rPr>
              <a:t>стереохимия‘‘</a:t>
            </a:r>
            <a:endParaRPr lang="bg-BG" dirty="0">
              <a:solidFill>
                <a:srgbClr val="0033CC"/>
              </a:solidFill>
            </a:endParaRPr>
          </a:p>
          <a:p>
            <a:pPr algn="ctr"/>
            <a:r>
              <a:rPr lang="bg-BG" b="1" dirty="0"/>
              <a:t> </a:t>
            </a:r>
            <a:endParaRPr lang="bg-BG" b="1" dirty="0" smtClean="0"/>
          </a:p>
          <a:p>
            <a:pPr algn="ctr"/>
            <a:endParaRPr lang="bg-BG" b="1" dirty="0" smtClean="0"/>
          </a:p>
          <a:p>
            <a:pPr algn="ctr"/>
            <a:endParaRPr lang="bg-BG" b="1" dirty="0" smtClean="0"/>
          </a:p>
          <a:p>
            <a:pPr algn="ctr"/>
            <a:endParaRPr lang="bg-BG" b="1" dirty="0"/>
          </a:p>
          <a:p>
            <a:pPr algn="ctr"/>
            <a:endParaRPr lang="bg-BG" b="1" dirty="0" smtClean="0"/>
          </a:p>
          <a:p>
            <a:pPr algn="ctr"/>
            <a:endParaRPr lang="bg-BG" dirty="0"/>
          </a:p>
          <a:p>
            <a:pPr algn="ctr"/>
            <a:endParaRPr lang="bg-BG" b="1" dirty="0"/>
          </a:p>
          <a:p>
            <a:pPr algn="ctr"/>
            <a:endParaRPr lang="bg-BG" dirty="0"/>
          </a:p>
          <a:p>
            <a:pPr algn="ctr"/>
            <a:r>
              <a:rPr lang="bg-BG" b="1" dirty="0"/>
              <a:t>София </a:t>
            </a:r>
            <a:r>
              <a:rPr lang="bg-BG" b="1" dirty="0" smtClean="0"/>
              <a:t>2018</a:t>
            </a:r>
            <a:r>
              <a:rPr lang="bg-BG" b="1" dirty="0"/>
              <a:t> </a:t>
            </a:r>
            <a:endParaRPr lang="bg-BG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36096" y="0"/>
            <a:ext cx="3707904" cy="127673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-35496" y="1225689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93" y="4169470"/>
            <a:ext cx="5021192" cy="18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5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289828"/>
              </p:ext>
            </p:extLst>
          </p:nvPr>
        </p:nvGraphicFramePr>
        <p:xfrm>
          <a:off x="1043608" y="1196752"/>
          <a:ext cx="6760192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CS ChemDraw Drawing" r:id="rId3" imgW="5112670" imgH="1363704" progId="ChemDraw.Document.6.0">
                  <p:embed/>
                </p:oleObj>
              </mc:Choice>
              <mc:Fallback>
                <p:oleObj name="CS ChemDraw Drawing" r:id="rId3" imgW="5112670" imgH="136370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196752"/>
                        <a:ext cx="6760192" cy="1800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736240"/>
              </p:ext>
            </p:extLst>
          </p:nvPr>
        </p:nvGraphicFramePr>
        <p:xfrm>
          <a:off x="537205" y="3789040"/>
          <a:ext cx="7996566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CS ChemDraw Drawing" r:id="rId5" imgW="6566523" imgH="1479506" progId="ChemDraw.Document.6.0">
                  <p:embed/>
                </p:oleObj>
              </mc:Choice>
              <mc:Fallback>
                <p:oleObj name="CS ChemDraw Drawing" r:id="rId5" imgW="6566523" imgH="1479506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05" y="3789040"/>
                        <a:ext cx="7996566" cy="1800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2" name="TextBox 1"/>
          <p:cNvSpPr txBox="1"/>
          <p:nvPr/>
        </p:nvSpPr>
        <p:spPr>
          <a:xfrm>
            <a:off x="3622317" y="164723"/>
            <a:ext cx="214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rgbClr val="0033CC"/>
                </a:solidFill>
              </a:rPr>
              <a:t>Реакция на </a:t>
            </a:r>
            <a:r>
              <a:rPr lang="en-US" sz="2000" b="1" dirty="0" smtClean="0">
                <a:solidFill>
                  <a:srgbClr val="0033CC"/>
                </a:solidFill>
              </a:rPr>
              <a:t>Henry</a:t>
            </a:r>
            <a:endParaRPr lang="bg-BG" sz="2000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57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8" name="Picture 4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2" name="TextBox 1"/>
          <p:cNvSpPr txBox="1"/>
          <p:nvPr/>
        </p:nvSpPr>
        <p:spPr>
          <a:xfrm>
            <a:off x="3707904" y="146978"/>
            <a:ext cx="214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rgbClr val="0033CC"/>
                </a:solidFill>
              </a:rPr>
              <a:t>Реакция на </a:t>
            </a:r>
            <a:r>
              <a:rPr lang="en-US" sz="2000" b="1" dirty="0" smtClean="0">
                <a:solidFill>
                  <a:srgbClr val="0033CC"/>
                </a:solidFill>
              </a:rPr>
              <a:t>Henry</a:t>
            </a:r>
            <a:endParaRPr lang="bg-BG" sz="2000" b="1" dirty="0">
              <a:solidFill>
                <a:srgbClr val="0033CC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750104"/>
              </p:ext>
            </p:extLst>
          </p:nvPr>
        </p:nvGraphicFramePr>
        <p:xfrm>
          <a:off x="1166221" y="811491"/>
          <a:ext cx="7107581" cy="2822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CS ChemDraw Drawing" r:id="rId5" imgW="6475202" imgH="2576786" progId="ChemDraw.Document.6.0">
                  <p:embed/>
                </p:oleObj>
              </mc:Choice>
              <mc:Fallback>
                <p:oleObj name="CS ChemDraw Drawing" r:id="rId5" imgW="6475202" imgH="2576786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221" y="811491"/>
                        <a:ext cx="7107581" cy="2822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644677"/>
              </p:ext>
            </p:extLst>
          </p:nvPr>
        </p:nvGraphicFramePr>
        <p:xfrm>
          <a:off x="1455402" y="3719001"/>
          <a:ext cx="5976665" cy="2892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8696"/>
                <a:gridCol w="832117"/>
                <a:gridCol w="737538"/>
                <a:gridCol w="738406"/>
                <a:gridCol w="738406"/>
                <a:gridCol w="860751"/>
                <a:gridCol w="860751"/>
              </a:tblGrid>
              <a:tr h="5785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Комплекс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Цикъл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1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2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3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4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5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53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добив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99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99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93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91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83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53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ее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79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74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74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75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67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539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добив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99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99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95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91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91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53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ее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60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66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66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59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60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268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635" y="4509120"/>
            <a:ext cx="988185" cy="78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76" y="5581208"/>
            <a:ext cx="9361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84425" y="3176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18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912851"/>
              </p:ext>
            </p:extLst>
          </p:nvPr>
        </p:nvGraphicFramePr>
        <p:xfrm>
          <a:off x="1715125" y="820812"/>
          <a:ext cx="58197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CS ChemDraw Drawing" r:id="rId3" imgW="5819738" imgH="1093771" progId="ChemDraw.Document.6.0">
                  <p:embed/>
                </p:oleObj>
              </mc:Choice>
              <mc:Fallback>
                <p:oleObj name="CS ChemDraw Drawing" r:id="rId3" imgW="5819738" imgH="109377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125" y="820812"/>
                        <a:ext cx="5819775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19063"/>
              </p:ext>
            </p:extLst>
          </p:nvPr>
        </p:nvGraphicFramePr>
        <p:xfrm>
          <a:off x="1567487" y="1923257"/>
          <a:ext cx="61150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CS ChemDraw Drawing" r:id="rId5" imgW="6167058" imgH="1986854" progId="ChemDraw.Document.6.0">
                  <p:embed/>
                </p:oleObj>
              </mc:Choice>
              <mc:Fallback>
                <p:oleObj name="CS ChemDraw Drawing" r:id="rId5" imgW="6167058" imgH="198685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487" y="1923257"/>
                        <a:ext cx="6115050" cy="197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737341"/>
              </p:ext>
            </p:extLst>
          </p:nvPr>
        </p:nvGraphicFramePr>
        <p:xfrm>
          <a:off x="314380" y="5445224"/>
          <a:ext cx="57626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CS ChemDraw Drawing" r:id="rId7" imgW="5819738" imgH="1094041" progId="ChemDraw.Document.6.0">
                  <p:embed/>
                </p:oleObj>
              </mc:Choice>
              <mc:Fallback>
                <p:oleObj name="CS ChemDraw Drawing" r:id="rId7" imgW="5819738" imgH="1094041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80" y="5445224"/>
                        <a:ext cx="57626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3" name="TextBox 2"/>
          <p:cNvSpPr txBox="1"/>
          <p:nvPr/>
        </p:nvSpPr>
        <p:spPr>
          <a:xfrm>
            <a:off x="3195693" y="146978"/>
            <a:ext cx="310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>
                <a:solidFill>
                  <a:srgbClr val="0033CC"/>
                </a:solidFill>
              </a:rPr>
              <a:t>Реакция на </a:t>
            </a:r>
            <a:r>
              <a:rPr lang="bg-BG" sz="2000" b="1" dirty="0" err="1" smtClean="0">
                <a:solidFill>
                  <a:srgbClr val="0033CC"/>
                </a:solidFill>
              </a:rPr>
              <a:t>бензоилиране</a:t>
            </a:r>
            <a:endParaRPr lang="bg-BG" sz="2000" b="1" dirty="0">
              <a:solidFill>
                <a:srgbClr val="0033CC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489629"/>
              </p:ext>
            </p:extLst>
          </p:nvPr>
        </p:nvGraphicFramePr>
        <p:xfrm>
          <a:off x="6661151" y="4941168"/>
          <a:ext cx="2446337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CS ChemDraw Drawing" r:id="rId10" imgW="2445695" imgH="1407974" progId="ChemDraw.Document.6.0">
                  <p:embed/>
                </p:oleObj>
              </mc:Choice>
              <mc:Fallback>
                <p:oleObj name="CS ChemDraw Drawing" r:id="rId10" imgW="2445695" imgH="14079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61151" y="4941168"/>
                        <a:ext cx="2446337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12</a:t>
            </a:fld>
            <a:endParaRPr lang="bg-BG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559986"/>
              </p:ext>
            </p:extLst>
          </p:nvPr>
        </p:nvGraphicFramePr>
        <p:xfrm>
          <a:off x="396400" y="3859445"/>
          <a:ext cx="7899324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562"/>
                <a:gridCol w="2232248"/>
                <a:gridCol w="2160240"/>
                <a:gridCol w="2448274"/>
              </a:tblGrid>
              <a:tr h="276064">
                <a:tc>
                  <a:txBody>
                    <a:bodyPr/>
                    <a:lstStyle/>
                    <a:p>
                      <a:r>
                        <a:rPr lang="bg-BG" dirty="0" smtClean="0"/>
                        <a:t>Продукт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058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Добив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40%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40%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92%</a:t>
                      </a:r>
                      <a:endParaRPr lang="en-US" sz="1600" dirty="0"/>
                    </a:p>
                  </a:txBody>
                  <a:tcPr/>
                </a:tc>
              </a:tr>
              <a:tr h="253058">
                <a:tc>
                  <a:txBody>
                    <a:bodyPr/>
                    <a:lstStyle/>
                    <a:p>
                      <a:r>
                        <a:rPr lang="bg-BG" sz="1600" dirty="0" smtClean="0"/>
                        <a:t>ее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46%</a:t>
                      </a:r>
                      <a:r>
                        <a:rPr lang="bg-BG" sz="1600" baseline="0" dirty="0" smtClean="0"/>
                        <a:t> ее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42%</a:t>
                      </a:r>
                      <a:r>
                        <a:rPr lang="bg-BG" sz="1600" baseline="0" dirty="0" smtClean="0"/>
                        <a:t> ее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600" dirty="0" smtClean="0"/>
                        <a:t>62% ее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25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90983"/>
              </p:ext>
            </p:extLst>
          </p:nvPr>
        </p:nvGraphicFramePr>
        <p:xfrm>
          <a:off x="683568" y="1196752"/>
          <a:ext cx="5316289" cy="172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" name="CS ChemDraw Drawing" r:id="rId4" imgW="4676828" imgH="1515725" progId="ChemDraw.Document.6.0">
                  <p:embed/>
                </p:oleObj>
              </mc:Choice>
              <mc:Fallback>
                <p:oleObj name="CS ChemDraw Drawing" r:id="rId4" imgW="4676828" imgH="1515725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96752"/>
                        <a:ext cx="5316289" cy="17215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99" y="1052736"/>
            <a:ext cx="2664296" cy="147616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338645"/>
              </p:ext>
            </p:extLst>
          </p:nvPr>
        </p:nvGraphicFramePr>
        <p:xfrm>
          <a:off x="4932040" y="2708920"/>
          <a:ext cx="36195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CS ChemDraw Drawing" r:id="rId7" imgW="3617781" imgH="1793172" progId="ChemDraw.Document.6.0">
                  <p:embed/>
                </p:oleObj>
              </mc:Choice>
              <mc:Fallback>
                <p:oleObj name="CS ChemDraw Drawing" r:id="rId7" imgW="3617781" imgH="1793172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2708920"/>
                        <a:ext cx="3619500" cy="17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88573"/>
            <a:ext cx="6032171" cy="562074"/>
          </a:xfrm>
        </p:spPr>
        <p:txBody>
          <a:bodyPr>
            <a:normAutofit/>
          </a:bodyPr>
          <a:lstStyle/>
          <a:p>
            <a:r>
              <a:rPr lang="bg-BG" sz="2000" b="1" dirty="0" smtClean="0">
                <a:solidFill>
                  <a:srgbClr val="0033CC"/>
                </a:solidFill>
              </a:rPr>
              <a:t>Присъединяване по </a:t>
            </a:r>
            <a:r>
              <a:rPr lang="en-US" sz="2000" b="1" i="1" dirty="0">
                <a:solidFill>
                  <a:srgbClr val="0033CC"/>
                </a:solidFill>
              </a:rPr>
              <a:t>M</a:t>
            </a:r>
            <a:r>
              <a:rPr lang="en-US" sz="2000" b="1" i="1" dirty="0" smtClean="0">
                <a:solidFill>
                  <a:srgbClr val="0033CC"/>
                </a:solidFill>
              </a:rPr>
              <a:t>ichael</a:t>
            </a:r>
            <a:endParaRPr lang="bg-BG" sz="2000" b="1" i="1" dirty="0">
              <a:solidFill>
                <a:srgbClr val="0033CC"/>
              </a:solidFill>
            </a:endParaRP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24632"/>
              </p:ext>
            </p:extLst>
          </p:nvPr>
        </p:nvGraphicFramePr>
        <p:xfrm>
          <a:off x="4572000" y="4797152"/>
          <a:ext cx="4124325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CS ChemDraw Drawing" r:id="rId10" imgW="4120828" imgH="1694246" progId="ChemDraw.Document.6.0">
                  <p:embed/>
                </p:oleObj>
              </mc:Choice>
              <mc:Fallback>
                <p:oleObj name="CS ChemDraw Drawing" r:id="rId10" imgW="4120828" imgH="1694246" progId="ChemDraw.Document.6.0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97152"/>
                        <a:ext cx="4124325" cy="169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40" name="Picture 4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39" y="3098432"/>
            <a:ext cx="3593255" cy="372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624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8" name="Picture 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27" y="3913869"/>
            <a:ext cx="2496614" cy="225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7877"/>
              </p:ext>
            </p:extLst>
          </p:nvPr>
        </p:nvGraphicFramePr>
        <p:xfrm>
          <a:off x="539552" y="908720"/>
          <a:ext cx="5763321" cy="143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CS ChemDraw Drawing" r:id="rId4" imgW="4899227" imgH="1217431" progId="ChemDraw.Document.6.0">
                  <p:embed/>
                </p:oleObj>
              </mc:Choice>
              <mc:Fallback>
                <p:oleObj name="CS ChemDraw Drawing" r:id="rId4" imgW="4899227" imgH="121743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908720"/>
                        <a:ext cx="5763321" cy="14352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589320"/>
              </p:ext>
            </p:extLst>
          </p:nvPr>
        </p:nvGraphicFramePr>
        <p:xfrm>
          <a:off x="5220072" y="1556792"/>
          <a:ext cx="36195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CS ChemDraw Drawing" r:id="rId6" imgW="3617781" imgH="1793172" progId="ChemDraw.Document.6.0">
                  <p:embed/>
                </p:oleObj>
              </mc:Choice>
              <mc:Fallback>
                <p:oleObj name="CS ChemDraw Drawing" r:id="rId6" imgW="3617781" imgH="1793172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556792"/>
                        <a:ext cx="3619500" cy="17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1680" y="88573"/>
            <a:ext cx="6032171" cy="562074"/>
          </a:xfrm>
        </p:spPr>
        <p:txBody>
          <a:bodyPr>
            <a:normAutofit/>
          </a:bodyPr>
          <a:lstStyle/>
          <a:p>
            <a:r>
              <a:rPr lang="bg-BG" sz="2000" b="1" dirty="0" smtClean="0">
                <a:solidFill>
                  <a:srgbClr val="0033CC"/>
                </a:solidFill>
              </a:rPr>
              <a:t>Присъединяване по </a:t>
            </a:r>
            <a:r>
              <a:rPr lang="en-US" sz="2000" b="1" i="1" dirty="0">
                <a:solidFill>
                  <a:srgbClr val="0033CC"/>
                </a:solidFill>
              </a:rPr>
              <a:t>M</a:t>
            </a:r>
            <a:r>
              <a:rPr lang="en-US" sz="2000" b="1" i="1" dirty="0" smtClean="0">
                <a:solidFill>
                  <a:srgbClr val="0033CC"/>
                </a:solidFill>
              </a:rPr>
              <a:t>ichael</a:t>
            </a:r>
            <a:endParaRPr lang="bg-BG" sz="2000" b="1" i="1" dirty="0">
              <a:solidFill>
                <a:srgbClr val="0033CC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46027"/>
              </p:ext>
            </p:extLst>
          </p:nvPr>
        </p:nvGraphicFramePr>
        <p:xfrm>
          <a:off x="35496" y="3688006"/>
          <a:ext cx="6483001" cy="2880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1132206"/>
                <a:gridCol w="712418"/>
                <a:gridCol w="1211110"/>
                <a:gridCol w="712418"/>
                <a:gridCol w="1139868"/>
                <a:gridCol w="854901"/>
              </a:tblGrid>
              <a:tr h="8694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 </a:t>
                      </a:r>
                      <a:endParaRPr lang="bg-BG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bg-BG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bg-BG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7024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0">
                          <a:solidFill>
                            <a:schemeClr val="tx1"/>
                          </a:solidFill>
                          <a:effectLst/>
                        </a:rPr>
                        <a:t>Цикъл</a:t>
                      </a:r>
                      <a:endParaRPr lang="bg-BG" sz="16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Превръщане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(%)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err="1">
                          <a:effectLst/>
                        </a:rPr>
                        <a:t>ее</a:t>
                      </a:r>
                      <a:r>
                        <a:rPr lang="bg-BG" sz="1400" dirty="0">
                          <a:effectLst/>
                        </a:rPr>
                        <a:t> (%)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Превръщане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(%)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ее (%)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Превръщане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(%)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ее (%)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bg-BG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99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92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99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90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99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92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bg-BG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99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92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99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91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99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89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6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bg-BG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99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76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99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61</a:t>
                      </a:r>
                      <a:endParaRPr lang="bg-BG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99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69</a:t>
                      </a: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158144"/>
              </p:ext>
            </p:extLst>
          </p:nvPr>
        </p:nvGraphicFramePr>
        <p:xfrm>
          <a:off x="971600" y="3717032"/>
          <a:ext cx="1257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CS ChemDraw Drawing" r:id="rId9" imgW="1258512" imgH="609240" progId="ChemDraw.Document.6.0">
                  <p:embed/>
                </p:oleObj>
              </mc:Choice>
              <mc:Fallback>
                <p:oleObj name="CS ChemDraw Drawing" r:id="rId9" imgW="1258512" imgH="60924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17032"/>
                        <a:ext cx="12573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677357"/>
              </p:ext>
            </p:extLst>
          </p:nvPr>
        </p:nvGraphicFramePr>
        <p:xfrm>
          <a:off x="3059832" y="3702116"/>
          <a:ext cx="1200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CS ChemDraw Drawing" r:id="rId11" imgW="1203664" imgH="609240" progId="ChemDraw.Document.6.0">
                  <p:embed/>
                </p:oleObj>
              </mc:Choice>
              <mc:Fallback>
                <p:oleObj name="CS ChemDraw Drawing" r:id="rId11" imgW="1203664" imgH="609240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702116"/>
                        <a:ext cx="12001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69579"/>
              </p:ext>
            </p:extLst>
          </p:nvPr>
        </p:nvGraphicFramePr>
        <p:xfrm>
          <a:off x="5076056" y="3768014"/>
          <a:ext cx="1200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CS ChemDraw Drawing" r:id="rId13" imgW="1202043" imgH="609240" progId="ChemDraw.Document.6.0">
                  <p:embed/>
                </p:oleObj>
              </mc:Choice>
              <mc:Fallback>
                <p:oleObj name="CS ChemDraw Drawing" r:id="rId13" imgW="1202043" imgH="60924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768014"/>
                        <a:ext cx="12001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164288" y="6165304"/>
            <a:ext cx="1693038" cy="43204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ее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металополимер</a:t>
            </a: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 rot="-5400000">
            <a:off x="6156548" y="4799062"/>
            <a:ext cx="1009650" cy="285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ее</a:t>
            </a:r>
            <a:r>
              <a:rPr kumimoji="0" lang="bg-BG" altLang="bg-BG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продукт</a:t>
            </a:r>
            <a:endParaRPr kumimoji="0" lang="bg-BG" alt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21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1" name="Picture 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15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0"/>
            <a:ext cx="2242592" cy="562074"/>
          </a:xfrm>
        </p:spPr>
        <p:txBody>
          <a:bodyPr>
            <a:normAutofit/>
          </a:bodyPr>
          <a:lstStyle/>
          <a:p>
            <a:r>
              <a:rPr lang="bg-BG" sz="2000" b="1" dirty="0" smtClean="0">
                <a:solidFill>
                  <a:srgbClr val="002060"/>
                </a:solidFill>
              </a:rPr>
              <a:t>Заключение</a:t>
            </a:r>
            <a:endParaRPr lang="bg-BG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68760"/>
            <a:ext cx="77768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sz="2000" b="1" dirty="0" smtClean="0">
                <a:solidFill>
                  <a:srgbClr val="002060"/>
                </a:solidFill>
              </a:rPr>
              <a:t>Динамичните </a:t>
            </a:r>
            <a:r>
              <a:rPr lang="bg-BG" sz="2000" b="1" dirty="0" err="1" smtClean="0">
                <a:solidFill>
                  <a:srgbClr val="002060"/>
                </a:solidFill>
              </a:rPr>
              <a:t>самоподдържащи</a:t>
            </a:r>
            <a:r>
              <a:rPr lang="bg-BG" sz="2000" b="1" dirty="0" smtClean="0">
                <a:solidFill>
                  <a:srgbClr val="002060"/>
                </a:solidFill>
              </a:rPr>
              <a:t> се катализатори съчетават </a:t>
            </a:r>
            <a:r>
              <a:rPr lang="bg-BG" sz="2000" b="1" dirty="0">
                <a:solidFill>
                  <a:srgbClr val="002060"/>
                </a:solidFill>
              </a:rPr>
              <a:t>преимуществата на хомогенния и хетерогенния </a:t>
            </a:r>
            <a:r>
              <a:rPr lang="bg-BG" sz="2000" b="1" dirty="0" smtClean="0">
                <a:solidFill>
                  <a:srgbClr val="002060"/>
                </a:solidFill>
              </a:rPr>
              <a:t>катализ</a:t>
            </a:r>
          </a:p>
          <a:p>
            <a:pPr marL="457200" indent="-457200">
              <a:buFont typeface="+mj-lt"/>
              <a:buAutoNum type="arabicPeriod"/>
            </a:pPr>
            <a:endParaRPr lang="bg-BG" sz="2000" b="1" dirty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000" b="1" dirty="0" smtClean="0">
                <a:solidFill>
                  <a:srgbClr val="002060"/>
                </a:solidFill>
              </a:rPr>
              <a:t>Посредством </a:t>
            </a:r>
            <a:r>
              <a:rPr lang="bg-BG" sz="2000" b="1" dirty="0">
                <a:solidFill>
                  <a:srgbClr val="002060"/>
                </a:solidFill>
              </a:rPr>
              <a:t>п</a:t>
            </a:r>
            <a:r>
              <a:rPr lang="bg-BG" sz="2000" b="1" dirty="0" smtClean="0">
                <a:solidFill>
                  <a:srgbClr val="002060"/>
                </a:solidFill>
              </a:rPr>
              <a:t>роста </a:t>
            </a:r>
            <a:r>
              <a:rPr lang="bg-BG" sz="2000" b="1" dirty="0">
                <a:solidFill>
                  <a:srgbClr val="002060"/>
                </a:solidFill>
              </a:rPr>
              <a:t>химична модификация на вече известни хомогенни </a:t>
            </a:r>
            <a:r>
              <a:rPr lang="bg-BG" sz="2000" b="1" dirty="0" smtClean="0">
                <a:solidFill>
                  <a:srgbClr val="002060"/>
                </a:solidFill>
              </a:rPr>
              <a:t>катализатори могат да бъдат получени динамични </a:t>
            </a:r>
            <a:r>
              <a:rPr lang="bg-BG" sz="2000" b="1" dirty="0" err="1" smtClean="0">
                <a:solidFill>
                  <a:srgbClr val="002060"/>
                </a:solidFill>
              </a:rPr>
              <a:t>самоподдържащи</a:t>
            </a:r>
            <a:r>
              <a:rPr lang="bg-BG" sz="2000" b="1" dirty="0" smtClean="0">
                <a:solidFill>
                  <a:srgbClr val="002060"/>
                </a:solidFill>
              </a:rPr>
              <a:t> се катализатори </a:t>
            </a:r>
            <a:r>
              <a:rPr lang="bg-BG" sz="2000" b="1" dirty="0">
                <a:solidFill>
                  <a:srgbClr val="002060"/>
                </a:solidFill>
              </a:rPr>
              <a:t>с висока </a:t>
            </a:r>
            <a:r>
              <a:rPr lang="bg-BG" sz="2000" b="1" dirty="0" smtClean="0">
                <a:solidFill>
                  <a:srgbClr val="002060"/>
                </a:solidFill>
              </a:rPr>
              <a:t>ефективност</a:t>
            </a:r>
          </a:p>
          <a:p>
            <a:pPr marL="457200" indent="-457200">
              <a:buFont typeface="+mj-lt"/>
              <a:buAutoNum type="arabicPeriod"/>
            </a:pPr>
            <a:endParaRPr lang="bg-BG" sz="2000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000" b="1" dirty="0" smtClean="0">
                <a:solidFill>
                  <a:srgbClr val="002060"/>
                </a:solidFill>
              </a:rPr>
              <a:t>Рециклирането на </a:t>
            </a:r>
            <a:r>
              <a:rPr lang="bg-BG" sz="2000" b="1" dirty="0" err="1" smtClean="0">
                <a:solidFill>
                  <a:srgbClr val="002060"/>
                </a:solidFill>
              </a:rPr>
              <a:t>металополимерите</a:t>
            </a:r>
            <a:r>
              <a:rPr lang="bg-BG" sz="2000" b="1" dirty="0" smtClean="0">
                <a:solidFill>
                  <a:srgbClr val="002060"/>
                </a:solidFill>
              </a:rPr>
              <a:t> се осъществява посредством </a:t>
            </a:r>
            <a:r>
              <a:rPr lang="bg-BG" sz="2000" b="1" dirty="0" err="1" smtClean="0">
                <a:solidFill>
                  <a:srgbClr val="002060"/>
                </a:solidFill>
              </a:rPr>
              <a:t>декантиране</a:t>
            </a:r>
            <a:r>
              <a:rPr lang="bg-BG" sz="2000" b="1" dirty="0" smtClean="0">
                <a:solidFill>
                  <a:srgbClr val="002060"/>
                </a:solidFill>
              </a:rPr>
              <a:t> или просто филтруване</a:t>
            </a:r>
            <a:br>
              <a:rPr lang="bg-BG" sz="2000" b="1" dirty="0" smtClean="0">
                <a:solidFill>
                  <a:srgbClr val="002060"/>
                </a:solidFill>
              </a:rPr>
            </a:br>
            <a:endParaRPr lang="bg-BG" sz="2000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000" b="1" dirty="0" smtClean="0">
                <a:solidFill>
                  <a:srgbClr val="002060"/>
                </a:solidFill>
              </a:rPr>
              <a:t>Високи стойности на ефективност при шест </a:t>
            </a:r>
            <a:r>
              <a:rPr lang="bg-BG" sz="2000" b="1" dirty="0" err="1" smtClean="0">
                <a:solidFill>
                  <a:srgbClr val="002060"/>
                </a:solidFill>
              </a:rPr>
              <a:t>каталитични</a:t>
            </a:r>
            <a:r>
              <a:rPr lang="bg-BG" sz="2000" b="1" dirty="0" smtClean="0">
                <a:solidFill>
                  <a:srgbClr val="002060"/>
                </a:solidFill>
              </a:rPr>
              <a:t> реакции с високи добиви и високи </a:t>
            </a:r>
            <a:r>
              <a:rPr lang="bg-BG" sz="2000" b="1" dirty="0" err="1" smtClean="0">
                <a:solidFill>
                  <a:srgbClr val="002060"/>
                </a:solidFill>
              </a:rPr>
              <a:t>енантиомерни</a:t>
            </a:r>
            <a:r>
              <a:rPr lang="bg-BG" sz="2000" b="1" dirty="0" smtClean="0">
                <a:solidFill>
                  <a:srgbClr val="002060"/>
                </a:solidFill>
              </a:rPr>
              <a:t> излишъци</a:t>
            </a:r>
          </a:p>
          <a:p>
            <a:pPr marL="457200" indent="-457200">
              <a:buFont typeface="+mj-lt"/>
              <a:buAutoNum type="arabicPeriod"/>
            </a:pPr>
            <a:endParaRPr lang="bg-BG" sz="2000" b="1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000" b="1" dirty="0" smtClean="0">
                <a:solidFill>
                  <a:srgbClr val="002060"/>
                </a:solidFill>
              </a:rPr>
              <a:t>Катализаторите могат да бъдат използвани 7-8 </a:t>
            </a:r>
            <a:r>
              <a:rPr lang="bg-BG" sz="2000" b="1" dirty="0" err="1" smtClean="0">
                <a:solidFill>
                  <a:srgbClr val="002060"/>
                </a:solidFill>
              </a:rPr>
              <a:t>каталитични</a:t>
            </a:r>
            <a:r>
              <a:rPr lang="bg-BG" sz="2000" b="1" dirty="0" smtClean="0">
                <a:solidFill>
                  <a:srgbClr val="002060"/>
                </a:solidFill>
              </a:rPr>
              <a:t> цикъла без загуба на ефективност, като най-добрия резултат е 20 цикъла</a:t>
            </a:r>
          </a:p>
          <a:p>
            <a:pPr marL="342900" indent="-342900" algn="just">
              <a:buFont typeface="+mj-lt"/>
              <a:buAutoNum type="arabicPeriod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6828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1" name="Picture 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16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16</a:t>
            </a:fld>
            <a:endParaRPr lang="bg-BG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20688" y="2646040"/>
            <a:ext cx="8229600" cy="1143000"/>
          </a:xfrm>
        </p:spPr>
        <p:txBody>
          <a:bodyPr/>
          <a:lstStyle/>
          <a:p>
            <a:r>
              <a:rPr lang="bg-BG" dirty="0" smtClean="0">
                <a:solidFill>
                  <a:srgbClr val="0033CC"/>
                </a:solidFill>
              </a:rPr>
              <a:t>Благодаря за вниманието</a:t>
            </a:r>
            <a:endParaRPr lang="bg-B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2" name="Rectangle 1"/>
          <p:cNvSpPr/>
          <p:nvPr/>
        </p:nvSpPr>
        <p:spPr>
          <a:xfrm>
            <a:off x="3347864" y="146978"/>
            <a:ext cx="3075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K</a:t>
            </a:r>
            <a:r>
              <a:rPr lang="bg-BG" b="1" dirty="0" err="1" smtClean="0">
                <a:solidFill>
                  <a:srgbClr val="002060"/>
                </a:solidFill>
              </a:rPr>
              <a:t>оординационни</a:t>
            </a:r>
            <a:r>
              <a:rPr lang="bg-BG" b="1" dirty="0" smtClean="0">
                <a:solidFill>
                  <a:srgbClr val="002060"/>
                </a:solidFill>
              </a:rPr>
              <a:t> </a:t>
            </a:r>
            <a:r>
              <a:rPr lang="bg-BG" b="1" dirty="0" err="1">
                <a:solidFill>
                  <a:srgbClr val="002060"/>
                </a:solidFill>
              </a:rPr>
              <a:t>полимери</a:t>
            </a:r>
            <a:r>
              <a:rPr lang="bg-BG" b="1" dirty="0">
                <a:solidFill>
                  <a:srgbClr val="002060"/>
                </a:solidFill>
              </a:rPr>
              <a:t> 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2</a:t>
            </a:fld>
            <a:endParaRPr lang="bg-BG"/>
          </a:p>
        </p:txBody>
      </p:sp>
      <p:sp>
        <p:nvSpPr>
          <p:cNvPr id="8" name="TextBox 7"/>
          <p:cNvSpPr txBox="1"/>
          <p:nvPr/>
        </p:nvSpPr>
        <p:spPr>
          <a:xfrm>
            <a:off x="1827533" y="863141"/>
            <a:ext cx="5903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Имобилизация на асиметричен хомогеннен катализатор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>
            <a:off x="2411760" y="1586992"/>
            <a:ext cx="360040" cy="706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164288" y="1599264"/>
            <a:ext cx="360040" cy="7065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00473" y="2495918"/>
            <a:ext cx="283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2060"/>
                </a:solidFill>
              </a:rPr>
              <a:t>Хетерогеннен катализатор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5808" y="2440115"/>
            <a:ext cx="3413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solidFill>
                  <a:srgbClr val="002060"/>
                </a:solidFill>
              </a:rPr>
              <a:t>Неконвенционална реакционна</a:t>
            </a:r>
          </a:p>
          <a:p>
            <a:pPr algn="ctr"/>
            <a:r>
              <a:rPr lang="bg-BG" b="1" dirty="0" smtClean="0">
                <a:solidFill>
                  <a:srgbClr val="002060"/>
                </a:solidFill>
              </a:rPr>
              <a:t> среда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2700000">
            <a:off x="931977" y="3029338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424457" y="4478734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-2700000">
            <a:off x="3956314" y="3029338"/>
            <a:ext cx="21602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279" y="3836561"/>
            <a:ext cx="15520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Неразтворим </a:t>
            </a:r>
          </a:p>
          <a:p>
            <a:pPr algn="ctr"/>
            <a:r>
              <a:rPr lang="bg-BG" dirty="0" smtClean="0"/>
              <a:t>носител</a:t>
            </a:r>
          </a:p>
          <a:p>
            <a:endParaRPr lang="bg-BG" dirty="0"/>
          </a:p>
          <a:p>
            <a:r>
              <a:rPr lang="bg-BG" dirty="0" smtClean="0"/>
              <a:t>-Неорганичен</a:t>
            </a:r>
          </a:p>
          <a:p>
            <a:r>
              <a:rPr lang="bg-BG" dirty="0" smtClean="0"/>
              <a:t>-Органичен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7242" y="5627352"/>
            <a:ext cx="4729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Неразтворим самоподдържащ се катализатор</a:t>
            </a:r>
          </a:p>
          <a:p>
            <a:endParaRPr lang="bg-BG" dirty="0"/>
          </a:p>
          <a:p>
            <a:r>
              <a:rPr lang="bg-BG" dirty="0" smtClean="0"/>
              <a:t>Металорганичен координационен полимер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63888" y="3823880"/>
            <a:ext cx="15342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Р</a:t>
            </a:r>
            <a:r>
              <a:rPr lang="bg-BG" dirty="0" smtClean="0"/>
              <a:t>азтворим </a:t>
            </a:r>
          </a:p>
          <a:p>
            <a:pPr algn="ctr"/>
            <a:r>
              <a:rPr lang="bg-BG" dirty="0" smtClean="0"/>
              <a:t>носител</a:t>
            </a:r>
          </a:p>
          <a:p>
            <a:endParaRPr lang="bg-BG" dirty="0"/>
          </a:p>
          <a:p>
            <a:r>
              <a:rPr lang="bg-BG" dirty="0" smtClean="0"/>
              <a:t>-Дендримери</a:t>
            </a:r>
          </a:p>
          <a:p>
            <a:r>
              <a:rPr lang="bg-BG" dirty="0" smtClean="0"/>
              <a:t>-Полимери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92369" y="4096942"/>
            <a:ext cx="3488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-Йонни течности</a:t>
            </a:r>
          </a:p>
          <a:p>
            <a:r>
              <a:rPr lang="bg-BG" dirty="0" smtClean="0"/>
              <a:t>-Суперкритични разтворители</a:t>
            </a:r>
          </a:p>
          <a:p>
            <a:r>
              <a:rPr lang="bg-BG" dirty="0" smtClean="0"/>
              <a:t>-Перфлуоринирани разтворители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692696"/>
            <a:ext cx="597672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665" y="4427024"/>
            <a:ext cx="5791402" cy="24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74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2" name="Rectangle 1"/>
          <p:cNvSpPr/>
          <p:nvPr/>
        </p:nvSpPr>
        <p:spPr>
          <a:xfrm>
            <a:off x="586500" y="1196751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b="1" dirty="0">
                <a:solidFill>
                  <a:srgbClr val="0033CC"/>
                </a:solidFill>
              </a:rPr>
              <a:t>Основни условия за синтез на динамични координационни </a:t>
            </a:r>
            <a:r>
              <a:rPr lang="bg-BG" b="1" dirty="0" err="1" smtClean="0">
                <a:solidFill>
                  <a:srgbClr val="0033CC"/>
                </a:solidFill>
              </a:rPr>
              <a:t>полимери</a:t>
            </a:r>
            <a:endParaRPr lang="bg-BG" b="1" dirty="0" smtClean="0">
              <a:solidFill>
                <a:srgbClr val="0033CC"/>
              </a:solidFill>
            </a:endParaRPr>
          </a:p>
          <a:p>
            <a:pPr lvl="0" algn="ctr"/>
            <a:endParaRPr lang="en-US" b="1" dirty="0" smtClean="0">
              <a:solidFill>
                <a:srgbClr val="0033CC"/>
              </a:solidFill>
            </a:endParaRPr>
          </a:p>
          <a:p>
            <a:pPr lvl="0"/>
            <a:endParaRPr lang="bg-BG" dirty="0">
              <a:solidFill>
                <a:srgbClr val="0033CC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bg-BG" b="1" dirty="0">
                <a:solidFill>
                  <a:srgbClr val="0033CC"/>
                </a:solidFill>
              </a:rPr>
              <a:t>Динамичност на </a:t>
            </a:r>
            <a:r>
              <a:rPr lang="bg-BG" b="1" dirty="0" smtClean="0">
                <a:solidFill>
                  <a:srgbClr val="0033CC"/>
                </a:solidFill>
              </a:rPr>
              <a:t>системата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33CC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33CC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bg-BG" b="1" dirty="0" smtClean="0">
                <a:solidFill>
                  <a:srgbClr val="0033CC"/>
                </a:solidFill>
              </a:rPr>
              <a:t>Симетрия </a:t>
            </a:r>
            <a:r>
              <a:rPr lang="bg-BG" b="1" dirty="0">
                <a:solidFill>
                  <a:srgbClr val="0033CC"/>
                </a:solidFill>
              </a:rPr>
              <a:t>на </a:t>
            </a:r>
            <a:r>
              <a:rPr lang="bg-BG" b="1" dirty="0" err="1" smtClean="0">
                <a:solidFill>
                  <a:srgbClr val="0033CC"/>
                </a:solidFill>
              </a:rPr>
              <a:t>лиганда</a:t>
            </a:r>
            <a:endParaRPr lang="bg-BG" b="1" dirty="0" smtClean="0">
              <a:solidFill>
                <a:srgbClr val="0033CC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33CC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33CC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bg-BG" b="1" dirty="0" smtClean="0">
                <a:solidFill>
                  <a:srgbClr val="0033CC"/>
                </a:solidFill>
              </a:rPr>
              <a:t>Структура </a:t>
            </a:r>
            <a:r>
              <a:rPr lang="bg-BG" b="1" dirty="0">
                <a:solidFill>
                  <a:srgbClr val="0033CC"/>
                </a:solidFill>
              </a:rPr>
              <a:t>на активните </a:t>
            </a:r>
            <a:r>
              <a:rPr lang="bg-BG" b="1" dirty="0" err="1">
                <a:solidFill>
                  <a:srgbClr val="0033CC"/>
                </a:solidFill>
              </a:rPr>
              <a:t>мономерни</a:t>
            </a:r>
            <a:r>
              <a:rPr lang="bg-BG" b="1" dirty="0">
                <a:solidFill>
                  <a:srgbClr val="0033CC"/>
                </a:solidFill>
              </a:rPr>
              <a:t>  звена </a:t>
            </a:r>
            <a:endParaRPr lang="bg-BG" b="1" dirty="0" smtClean="0">
              <a:solidFill>
                <a:srgbClr val="0033CC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33CC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33CC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bg-BG" b="1" dirty="0" smtClean="0">
                <a:solidFill>
                  <a:srgbClr val="0033CC"/>
                </a:solidFill>
              </a:rPr>
              <a:t>Съвместимост </a:t>
            </a:r>
            <a:r>
              <a:rPr lang="bg-BG" b="1" dirty="0">
                <a:solidFill>
                  <a:srgbClr val="0033CC"/>
                </a:solidFill>
              </a:rPr>
              <a:t>на </a:t>
            </a:r>
            <a:r>
              <a:rPr lang="bg-BG" b="1" dirty="0" smtClean="0">
                <a:solidFill>
                  <a:srgbClr val="0033CC"/>
                </a:solidFill>
              </a:rPr>
              <a:t>реакциите</a:t>
            </a:r>
            <a:endParaRPr lang="bg-BG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01" y="4293096"/>
            <a:ext cx="3624659" cy="20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808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3" name="Rectangle 2"/>
          <p:cNvSpPr/>
          <p:nvPr/>
        </p:nvSpPr>
        <p:spPr>
          <a:xfrm>
            <a:off x="856836" y="1196752"/>
            <a:ext cx="76841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g-BG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Реакции </a:t>
            </a:r>
            <a:r>
              <a:rPr lang="bg-BG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на </a:t>
            </a:r>
            <a:r>
              <a:rPr lang="bg-BG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енантиоселективно</a:t>
            </a:r>
            <a:r>
              <a:rPr lang="bg-BG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създаване на </a:t>
            </a:r>
            <a:r>
              <a:rPr lang="bg-BG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циклопропанов</a:t>
            </a:r>
            <a:r>
              <a:rPr lang="bg-BG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пръстен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g-BG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Реакция </a:t>
            </a:r>
            <a:r>
              <a:rPr lang="bg-BG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на </a:t>
            </a:r>
            <a:r>
              <a:rPr lang="bg-BG" b="1" dirty="0" err="1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аминиране</a:t>
            </a:r>
            <a:r>
              <a:rPr lang="bg-BG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bg-BG" b="1" dirty="0" smtClean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g-BG" b="1" dirty="0" err="1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Алилово</a:t>
            </a:r>
            <a:r>
              <a:rPr lang="bg-BG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bg-BG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окисление </a:t>
            </a:r>
            <a:endParaRPr lang="bg-BG" b="1" dirty="0" smtClean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g-BG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Реакции </a:t>
            </a:r>
            <a:r>
              <a:rPr lang="bg-BG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на </a:t>
            </a:r>
            <a:r>
              <a:rPr lang="bg-BG" b="1" dirty="0" err="1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бензоилиране</a:t>
            </a:r>
            <a:endParaRPr lang="bg-BG" b="1" dirty="0" smtClean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b="1" dirty="0" smtClean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g-BG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Реакция </a:t>
            </a:r>
            <a:r>
              <a:rPr lang="bg-BG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на </a:t>
            </a:r>
            <a:r>
              <a:rPr lang="en-US" b="1" i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Henry</a:t>
            </a:r>
            <a:endParaRPr lang="bg-BG" b="1" i="1" dirty="0" smtClean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lvl="0"/>
            <a:endParaRPr lang="en-US" b="1" i="1" dirty="0" smtClean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US" b="1" i="1" dirty="0" smtClean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g-BG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Реакция </a:t>
            </a:r>
            <a:r>
              <a:rPr lang="bg-BG" b="1" dirty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на присъединяване по </a:t>
            </a:r>
            <a:r>
              <a:rPr lang="bg-BG" b="1" i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Michael</a:t>
            </a:r>
            <a:endParaRPr lang="bg-BG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042" y="16990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b="1" dirty="0">
                <a:solidFill>
                  <a:srgbClr val="0033CC"/>
                </a:solidFill>
                <a:cs typeface="Times New Roman" panose="02020603050405020304" pitchFamily="18" charset="0"/>
              </a:rPr>
              <a:t>Употреба на хирални динамични </a:t>
            </a:r>
            <a:r>
              <a:rPr lang="bg-BG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координационни </a:t>
            </a:r>
            <a:r>
              <a:rPr lang="bg-BG" b="1" dirty="0" err="1" smtClean="0">
                <a:solidFill>
                  <a:srgbClr val="0033CC"/>
                </a:solidFill>
                <a:cs typeface="Times New Roman" panose="02020603050405020304" pitchFamily="18" charset="0"/>
              </a:rPr>
              <a:t>полимери</a:t>
            </a:r>
            <a:r>
              <a:rPr lang="bg-BG" b="1" dirty="0" smtClean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bg-BG" b="1" dirty="0">
                <a:solidFill>
                  <a:srgbClr val="0033CC"/>
                </a:solidFill>
                <a:cs typeface="Times New Roman" panose="02020603050405020304" pitchFamily="18" charset="0"/>
              </a:rPr>
              <a:t>в асиметричния синтез</a:t>
            </a:r>
            <a:endParaRPr lang="en-US" b="1" dirty="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75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765005"/>
              </p:ext>
            </p:extLst>
          </p:nvPr>
        </p:nvGraphicFramePr>
        <p:xfrm>
          <a:off x="1482725" y="2573338"/>
          <a:ext cx="6397625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CS ChemDraw Drawing" r:id="rId3" imgW="6357672" imgH="1813144" progId="ChemDraw.Document.6.0">
                  <p:embed/>
                </p:oleObj>
              </mc:Choice>
              <mc:Fallback>
                <p:oleObj name="CS ChemDraw Drawing" r:id="rId3" imgW="6357672" imgH="1813144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2573338"/>
                        <a:ext cx="6397625" cy="18240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235202"/>
              </p:ext>
            </p:extLst>
          </p:nvPr>
        </p:nvGraphicFramePr>
        <p:xfrm>
          <a:off x="1109542" y="908720"/>
          <a:ext cx="7084787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CS ChemDraw Drawing" r:id="rId5" imgW="6136663" imgH="1369643" progId="ChemDraw.Document.6.0">
                  <p:embed/>
                </p:oleObj>
              </mc:Choice>
              <mc:Fallback>
                <p:oleObj name="CS ChemDraw Drawing" r:id="rId5" imgW="6136663" imgH="1369643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542" y="908720"/>
                        <a:ext cx="7084787" cy="158417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3" name="TextBox 2"/>
          <p:cNvSpPr txBox="1"/>
          <p:nvPr/>
        </p:nvSpPr>
        <p:spPr>
          <a:xfrm>
            <a:off x="1043608" y="165566"/>
            <a:ext cx="6672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err="1" smtClean="0">
                <a:solidFill>
                  <a:srgbClr val="0033CC"/>
                </a:solidFill>
              </a:rPr>
              <a:t>Енантиоселективно</a:t>
            </a:r>
            <a:r>
              <a:rPr lang="bg-BG" sz="2000" b="1" dirty="0" smtClean="0">
                <a:solidFill>
                  <a:srgbClr val="0033CC"/>
                </a:solidFill>
              </a:rPr>
              <a:t> създаване на </a:t>
            </a:r>
            <a:r>
              <a:rPr lang="bg-BG" sz="2000" b="1" dirty="0" err="1" smtClean="0">
                <a:solidFill>
                  <a:srgbClr val="0033CC"/>
                </a:solidFill>
              </a:rPr>
              <a:t>циклопропанов</a:t>
            </a:r>
            <a:r>
              <a:rPr lang="bg-BG" sz="2000" b="1" dirty="0" smtClean="0">
                <a:solidFill>
                  <a:srgbClr val="0033CC"/>
                </a:solidFill>
              </a:rPr>
              <a:t> пръстен</a:t>
            </a:r>
            <a:endParaRPr lang="bg-BG" sz="2000" b="1" dirty="0">
              <a:solidFill>
                <a:srgbClr val="0033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6</a:t>
            </a:fld>
            <a:endParaRPr lang="bg-BG"/>
          </a:p>
        </p:txBody>
      </p:sp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24" y="4461123"/>
            <a:ext cx="6457563" cy="235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05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05286"/>
              </p:ext>
            </p:extLst>
          </p:nvPr>
        </p:nvGraphicFramePr>
        <p:xfrm>
          <a:off x="1619672" y="2276872"/>
          <a:ext cx="6115050" cy="44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CS ChemDraw Drawing" r:id="rId3" imgW="6700534" imgH="4859614" progId="ChemDraw.Document.6.0">
                  <p:embed/>
                </p:oleObj>
              </mc:Choice>
              <mc:Fallback>
                <p:oleObj name="CS ChemDraw Drawing" r:id="rId3" imgW="6700534" imgH="485961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276872"/>
                        <a:ext cx="6115050" cy="443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249924"/>
              </p:ext>
            </p:extLst>
          </p:nvPr>
        </p:nvGraphicFramePr>
        <p:xfrm>
          <a:off x="1476375" y="677863"/>
          <a:ext cx="6381750" cy="142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CS ChemDraw Drawing" r:id="rId6" imgW="6135041" imgH="1369643" progId="ChemDraw.Document.6.0">
                  <p:embed/>
                </p:oleObj>
              </mc:Choice>
              <mc:Fallback>
                <p:oleObj name="CS ChemDraw Drawing" r:id="rId6" imgW="6135041" imgH="1369643" progId="ChemDraw.Document.6.0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677863"/>
                        <a:ext cx="6381750" cy="142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8798" y="131589"/>
            <a:ext cx="6672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err="1" smtClean="0">
                <a:solidFill>
                  <a:srgbClr val="0033CC"/>
                </a:solidFill>
              </a:rPr>
              <a:t>Енантиоселективно</a:t>
            </a:r>
            <a:r>
              <a:rPr lang="bg-BG" sz="2000" b="1" dirty="0" smtClean="0">
                <a:solidFill>
                  <a:srgbClr val="0033CC"/>
                </a:solidFill>
              </a:rPr>
              <a:t> създаване на </a:t>
            </a:r>
            <a:r>
              <a:rPr lang="bg-BG" sz="2000" b="1" dirty="0" err="1" smtClean="0">
                <a:solidFill>
                  <a:srgbClr val="0033CC"/>
                </a:solidFill>
              </a:rPr>
              <a:t>циклопропанов</a:t>
            </a:r>
            <a:r>
              <a:rPr lang="bg-BG" sz="2000" b="1" dirty="0" smtClean="0">
                <a:solidFill>
                  <a:srgbClr val="0033CC"/>
                </a:solidFill>
              </a:rPr>
              <a:t> пръстен</a:t>
            </a:r>
            <a:endParaRPr lang="bg-BG" sz="2000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63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42120"/>
              </p:ext>
            </p:extLst>
          </p:nvPr>
        </p:nvGraphicFramePr>
        <p:xfrm>
          <a:off x="1438196" y="1340768"/>
          <a:ext cx="619458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CS ChemDraw Drawing" r:id="rId3" imgW="4446669" imgH="719103" progId="ChemDraw.Document.6.0">
                  <p:embed/>
                </p:oleObj>
              </mc:Choice>
              <mc:Fallback>
                <p:oleObj name="CS ChemDraw Drawing" r:id="rId3" imgW="4446669" imgH="719103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196" y="1340768"/>
                        <a:ext cx="6194583" cy="1008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506336"/>
              </p:ext>
            </p:extLst>
          </p:nvPr>
        </p:nvGraphicFramePr>
        <p:xfrm>
          <a:off x="92174" y="3200400"/>
          <a:ext cx="6496050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CS ChemDraw Drawing" r:id="rId5" imgW="6694590" imgH="2854008" progId="ChemDraw.Document.6.0">
                  <p:embed/>
                </p:oleObj>
              </mc:Choice>
              <mc:Fallback>
                <p:oleObj name="CS ChemDraw Drawing" r:id="rId5" imgW="6694590" imgH="2854008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74" y="3200400"/>
                        <a:ext cx="6496050" cy="2770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158619"/>
            <a:ext cx="5482952" cy="346050"/>
          </a:xfrm>
        </p:spPr>
        <p:txBody>
          <a:bodyPr>
            <a:normAutofit fontScale="90000"/>
          </a:bodyPr>
          <a:lstStyle/>
          <a:p>
            <a:r>
              <a:rPr lang="bg-BG" sz="2200" b="1" dirty="0" smtClean="0">
                <a:solidFill>
                  <a:srgbClr val="0033CC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Реакция на </a:t>
            </a:r>
            <a:r>
              <a:rPr lang="bg-BG" sz="2200" b="1" dirty="0" err="1" smtClean="0">
                <a:solidFill>
                  <a:srgbClr val="0033CC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аминиране</a:t>
            </a:r>
            <a:endParaRPr lang="bg-BG" sz="2200" b="1" dirty="0">
              <a:solidFill>
                <a:srgbClr val="0033CC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7" y="3015565"/>
            <a:ext cx="2544926" cy="34728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553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35782"/>
              </p:ext>
            </p:extLst>
          </p:nvPr>
        </p:nvGraphicFramePr>
        <p:xfrm>
          <a:off x="893167" y="1217048"/>
          <a:ext cx="47053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CS ChemDraw Drawing" r:id="rId3" imgW="4708599" imgH="939984" progId="ChemDraw.Document.6.0">
                  <p:embed/>
                </p:oleObj>
              </mc:Choice>
              <mc:Fallback>
                <p:oleObj name="CS ChemDraw Drawing" r:id="rId3" imgW="4708599" imgH="93998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167" y="1217048"/>
                        <a:ext cx="470535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17048"/>
            <a:ext cx="1389380" cy="1023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058810"/>
              </p:ext>
            </p:extLst>
          </p:nvPr>
        </p:nvGraphicFramePr>
        <p:xfrm>
          <a:off x="1729138" y="2492896"/>
          <a:ext cx="4184650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CS ChemDraw Drawing" r:id="rId6" imgW="4184321" imgH="1496242" progId="ChemDraw.Document.6.0">
                  <p:embed/>
                </p:oleObj>
              </mc:Choice>
              <mc:Fallback>
                <p:oleObj name="CS ChemDraw Drawing" r:id="rId6" imgW="4184321" imgH="1496242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138" y="2492896"/>
                        <a:ext cx="4184650" cy="149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74" y="-41950"/>
            <a:ext cx="1769301" cy="74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6"/>
          <p:cNvCxnSpPr/>
          <p:nvPr/>
        </p:nvCxnSpPr>
        <p:spPr>
          <a:xfrm>
            <a:off x="-36512" y="620688"/>
            <a:ext cx="9144000" cy="0"/>
          </a:xfrm>
          <a:prstGeom prst="straightConnector1">
            <a:avLst/>
          </a:prstGeom>
          <a:noFill/>
          <a:ln w="38103">
            <a:solidFill>
              <a:srgbClr val="0070C0"/>
            </a:solidFill>
            <a:prstDash val="solid"/>
          </a:ln>
        </p:spPr>
      </p:cxnSp>
      <p:sp>
        <p:nvSpPr>
          <p:cNvPr id="3" name="TextBox 2"/>
          <p:cNvSpPr txBox="1"/>
          <p:nvPr/>
        </p:nvSpPr>
        <p:spPr>
          <a:xfrm>
            <a:off x="3510566" y="116200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err="1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Алилово</a:t>
            </a:r>
            <a:r>
              <a:rPr lang="bg-BG" sz="2000" b="1" dirty="0" smtClean="0">
                <a:solidFill>
                  <a:srgbClr val="0033CC"/>
                </a:solidFill>
                <a:latin typeface="+mj-lt"/>
                <a:cs typeface="Times New Roman" panose="02020603050405020304" pitchFamily="18" charset="0"/>
              </a:rPr>
              <a:t> окисление</a:t>
            </a:r>
            <a:endParaRPr lang="bg-BG" sz="2000" b="1" dirty="0">
              <a:solidFill>
                <a:srgbClr val="0033CC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298222"/>
              </p:ext>
            </p:extLst>
          </p:nvPr>
        </p:nvGraphicFramePr>
        <p:xfrm>
          <a:off x="441180" y="4293096"/>
          <a:ext cx="5472608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756084"/>
                <a:gridCol w="756084"/>
                <a:gridCol w="828092"/>
                <a:gridCol w="828092"/>
                <a:gridCol w="792088"/>
                <a:gridCol w="792088"/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цикъл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n=</a:t>
                      </a:r>
                      <a:r>
                        <a:rPr lang="en-US" sz="1600" baseline="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err="1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Циклопентен</a:t>
                      </a:r>
                      <a:endParaRPr lang="bg-BG" sz="1600" dirty="0" smtClean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n =2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err="1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Циклохексен</a:t>
                      </a:r>
                      <a:endParaRPr lang="bg-BG" sz="1600" dirty="0" smtClean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n =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600" dirty="0" err="1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Циклохептен</a:t>
                      </a:r>
                      <a:endParaRPr lang="bg-BG" sz="1600" dirty="0" smtClean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bg-BG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добив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err="1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ее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добив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err="1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ее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добив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err="1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ее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bg-BG" sz="1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89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85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84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92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90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bg-BG" sz="16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83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75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74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78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85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74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53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51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77</a:t>
                      </a:r>
                      <a:endParaRPr lang="bg-BG" sz="16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smtClean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65</a:t>
                      </a:r>
                      <a:endParaRPr lang="bg-BG" sz="1600" b="1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3D37C-1080-4799-80C3-1C24D979FCDF}" type="slidenum">
              <a:rPr lang="bg-BG" smtClean="0"/>
              <a:t>9</a:t>
            </a:fld>
            <a:endParaRPr lang="bg-BG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81826"/>
              </p:ext>
            </p:extLst>
          </p:nvPr>
        </p:nvGraphicFramePr>
        <p:xfrm>
          <a:off x="6187905" y="4797152"/>
          <a:ext cx="2446337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" name="CS ChemDraw Drawing" r:id="rId9" imgW="2447046" imgH="1406354" progId="ChemDraw.Document.6.0">
                  <p:embed/>
                </p:oleObj>
              </mc:Choice>
              <mc:Fallback>
                <p:oleObj name="CS ChemDraw Drawing" r:id="rId9" imgW="2447046" imgH="140635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87905" y="4797152"/>
                        <a:ext cx="2446337" cy="14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65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7952</TotalTime>
  <Words>327</Words>
  <Application>Microsoft Office PowerPoint</Application>
  <PresentationFormat>On-screen Show (4:3)</PresentationFormat>
  <Paragraphs>211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Реакция на аминиране</vt:lpstr>
      <vt:lpstr>PowerPoint Presentation</vt:lpstr>
      <vt:lpstr>PowerPoint Presentation</vt:lpstr>
      <vt:lpstr>PowerPoint Presentation</vt:lpstr>
      <vt:lpstr>PowerPoint Presentation</vt:lpstr>
      <vt:lpstr>Присъединяване по Michael</vt:lpstr>
      <vt:lpstr>Присъединяване по Michael</vt:lpstr>
      <vt:lpstr>Заключение</vt:lpstr>
      <vt:lpstr>Благодаря за вниманието</vt:lpstr>
    </vt:vector>
  </TitlesOfParts>
  <Company>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gg</dc:creator>
  <cp:lastModifiedBy>gg</cp:lastModifiedBy>
  <cp:revision>64</cp:revision>
  <dcterms:created xsi:type="dcterms:W3CDTF">2018-06-20T12:07:18Z</dcterms:created>
  <dcterms:modified xsi:type="dcterms:W3CDTF">2019-04-25T07:14:40Z</dcterms:modified>
</cp:coreProperties>
</file>